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Lst>
  <p:notesMasterIdLst>
    <p:notesMasterId r:id="rId6"/>
  </p:notesMasterIdLst>
  <p:handoutMasterIdLst>
    <p:handoutMasterId r:id="rId7"/>
  </p:handoutMasterIdLst>
  <p:sldIdLst>
    <p:sldId id="256" r:id="rId5"/>
  </p:sldIdLst>
  <p:sldSz cx="51206400" cy="26335038"/>
  <p:notesSz cx="6797675" cy="992822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294" userDrawn="1">
          <p15:clr>
            <a:srgbClr val="A4A3A4"/>
          </p15:clr>
        </p15:guide>
        <p15:guide id="2" pos="16128"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E4C7"/>
    <a:srgbClr val="F5F5F5"/>
    <a:srgbClr val="FFC17F"/>
    <a:srgbClr val="FF8300"/>
    <a:srgbClr val="A6D0F0"/>
    <a:srgbClr val="A5DDF0"/>
    <a:srgbClr val="F05524"/>
    <a:srgbClr val="F5941F"/>
    <a:srgbClr val="F5951F"/>
    <a:srgbClr val="F3772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0E3FDE45-AF77-4B5C-9715-49D594BDF05E}" styleName="浅色样式 1 - 强调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5017" autoAdjust="0"/>
    <p:restoredTop sz="94660"/>
  </p:normalViewPr>
  <p:slideViewPr>
    <p:cSldViewPr>
      <p:cViewPr>
        <p:scale>
          <a:sx n="10" d="100"/>
          <a:sy n="10" d="100"/>
        </p:scale>
        <p:origin x="2972" y="1404"/>
      </p:cViewPr>
      <p:guideLst>
        <p:guide orient="horz" pos="8294"/>
        <p:guide pos="16128"/>
      </p:guideLst>
    </p:cSldViewPr>
  </p:slideViewPr>
  <p:notesTextViewPr>
    <p:cViewPr>
      <p:scale>
        <a:sx n="1" d="1"/>
        <a:sy n="1" d="1"/>
      </p:scale>
      <p:origin x="0" y="0"/>
    </p:cViewPr>
  </p:notesTextViewPr>
  <p:notesViewPr>
    <p:cSldViewPr>
      <p:cViewPr varScale="1">
        <p:scale>
          <a:sx n="78" d="100"/>
          <a:sy n="78" d="100"/>
        </p:scale>
        <p:origin x="4062"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handoutMaster" Target="handoutMasters/handoutMaster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oleObject" Target="file:///C:\Users\amest\Documents\1%20RECENT\1%20Dr%20Mona%20Ismail-11-Agile%20score\Organzing%20SPSS%20output-NEW11.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3328914847432064"/>
          <c:y val="4.3261903399288468E-2"/>
          <c:w val="0.72957591124962329"/>
          <c:h val="0.84249502294473866"/>
        </c:manualLayout>
      </c:layout>
      <c:barChart>
        <c:barDir val="bar"/>
        <c:grouping val="clustered"/>
        <c:varyColors val="0"/>
        <c:ser>
          <c:idx val="0"/>
          <c:order val="0"/>
          <c:spPr>
            <a:solidFill>
              <a:schemeClr val="accent1"/>
            </a:solidFill>
            <a:ln w="6350">
              <a:noFill/>
            </a:ln>
            <a:effectLst/>
          </c:spPr>
          <c:invertIfNegative val="0"/>
          <c:dPt>
            <c:idx val="0"/>
            <c:invertIfNegative val="0"/>
            <c:bubble3D val="0"/>
            <c:spPr>
              <a:solidFill>
                <a:schemeClr val="accent1">
                  <a:lumMod val="60000"/>
                  <a:lumOff val="40000"/>
                </a:schemeClr>
              </a:solidFill>
              <a:ln w="6350">
                <a:noFill/>
              </a:ln>
              <a:effectLst/>
            </c:spPr>
            <c:extLst>
              <c:ext xmlns:c16="http://schemas.microsoft.com/office/drawing/2014/chart" uri="{C3380CC4-5D6E-409C-BE32-E72D297353CC}">
                <c16:uniqueId val="{00000009-3C62-4EA2-8A68-166F8D82D50B}"/>
              </c:ext>
            </c:extLst>
          </c:dPt>
          <c:dPt>
            <c:idx val="1"/>
            <c:invertIfNegative val="0"/>
            <c:bubble3D val="0"/>
            <c:spPr>
              <a:solidFill>
                <a:schemeClr val="accent1">
                  <a:lumMod val="60000"/>
                  <a:lumOff val="40000"/>
                </a:schemeClr>
              </a:solidFill>
              <a:ln w="6350">
                <a:noFill/>
              </a:ln>
              <a:effectLst/>
            </c:spPr>
            <c:extLst>
              <c:ext xmlns:c16="http://schemas.microsoft.com/office/drawing/2014/chart" uri="{C3380CC4-5D6E-409C-BE32-E72D297353CC}">
                <c16:uniqueId val="{00000008-3C62-4EA2-8A68-166F8D82D50B}"/>
              </c:ext>
            </c:extLst>
          </c:dPt>
          <c:dPt>
            <c:idx val="2"/>
            <c:invertIfNegative val="0"/>
            <c:bubble3D val="0"/>
            <c:spPr>
              <a:solidFill>
                <a:schemeClr val="accent1">
                  <a:lumMod val="60000"/>
                  <a:lumOff val="40000"/>
                </a:schemeClr>
              </a:solidFill>
              <a:ln w="6350">
                <a:noFill/>
              </a:ln>
              <a:effectLst/>
            </c:spPr>
            <c:extLst>
              <c:ext xmlns:c16="http://schemas.microsoft.com/office/drawing/2014/chart" uri="{C3380CC4-5D6E-409C-BE32-E72D297353CC}">
                <c16:uniqueId val="{00000007-3C62-4EA2-8A68-166F8D82D50B}"/>
              </c:ext>
            </c:extLst>
          </c:dPt>
          <c:dPt>
            <c:idx val="3"/>
            <c:invertIfNegative val="0"/>
            <c:bubble3D val="0"/>
            <c:spPr>
              <a:solidFill>
                <a:schemeClr val="accent1">
                  <a:lumMod val="60000"/>
                  <a:lumOff val="40000"/>
                </a:schemeClr>
              </a:solidFill>
              <a:ln w="6350">
                <a:noFill/>
              </a:ln>
              <a:effectLst/>
            </c:spPr>
            <c:extLst>
              <c:ext xmlns:c16="http://schemas.microsoft.com/office/drawing/2014/chart" uri="{C3380CC4-5D6E-409C-BE32-E72D297353CC}">
                <c16:uniqueId val="{00000006-3C62-4EA2-8A68-166F8D82D50B}"/>
              </c:ext>
            </c:extLst>
          </c:dPt>
          <c:dPt>
            <c:idx val="4"/>
            <c:invertIfNegative val="0"/>
            <c:bubble3D val="0"/>
            <c:spPr>
              <a:solidFill>
                <a:schemeClr val="accent1">
                  <a:lumMod val="60000"/>
                  <a:lumOff val="40000"/>
                </a:schemeClr>
              </a:solidFill>
              <a:ln w="6350">
                <a:noFill/>
              </a:ln>
              <a:effectLst/>
            </c:spPr>
            <c:extLst>
              <c:ext xmlns:c16="http://schemas.microsoft.com/office/drawing/2014/chart" uri="{C3380CC4-5D6E-409C-BE32-E72D297353CC}">
                <c16:uniqueId val="{00000005-3C62-4EA2-8A68-166F8D82D50B}"/>
              </c:ext>
            </c:extLst>
          </c:dPt>
          <c:dPt>
            <c:idx val="5"/>
            <c:invertIfNegative val="0"/>
            <c:bubble3D val="0"/>
            <c:spPr>
              <a:solidFill>
                <a:schemeClr val="accent1">
                  <a:lumMod val="60000"/>
                  <a:lumOff val="40000"/>
                </a:schemeClr>
              </a:solidFill>
              <a:ln w="6350">
                <a:noFill/>
              </a:ln>
              <a:effectLst/>
            </c:spPr>
            <c:extLst>
              <c:ext xmlns:c16="http://schemas.microsoft.com/office/drawing/2014/chart" uri="{C3380CC4-5D6E-409C-BE32-E72D297353CC}">
                <c16:uniqueId val="{00000004-3C62-4EA2-8A68-166F8D82D50B}"/>
              </c:ext>
            </c:extLst>
          </c:dPt>
          <c:dPt>
            <c:idx val="6"/>
            <c:invertIfNegative val="0"/>
            <c:bubble3D val="0"/>
            <c:spPr>
              <a:solidFill>
                <a:schemeClr val="accent1">
                  <a:lumMod val="60000"/>
                  <a:lumOff val="40000"/>
                </a:schemeClr>
              </a:solidFill>
              <a:ln w="6350">
                <a:noFill/>
              </a:ln>
              <a:effectLst/>
            </c:spPr>
            <c:extLst>
              <c:ext xmlns:c16="http://schemas.microsoft.com/office/drawing/2014/chart" uri="{C3380CC4-5D6E-409C-BE32-E72D297353CC}">
                <c16:uniqueId val="{00000003-3C62-4EA2-8A68-166F8D82D50B}"/>
              </c:ext>
            </c:extLst>
          </c:dPt>
          <c:dPt>
            <c:idx val="7"/>
            <c:invertIfNegative val="0"/>
            <c:bubble3D val="0"/>
            <c:spPr>
              <a:solidFill>
                <a:schemeClr val="accent2"/>
              </a:solidFill>
              <a:ln w="6350">
                <a:noFill/>
              </a:ln>
              <a:effectLst/>
            </c:spPr>
            <c:extLst>
              <c:ext xmlns:c16="http://schemas.microsoft.com/office/drawing/2014/chart" uri="{C3380CC4-5D6E-409C-BE32-E72D297353CC}">
                <c16:uniqueId val="{00000001-3C62-4EA2-8A68-166F8D82D50B}"/>
              </c:ext>
            </c:extLst>
          </c:dPt>
          <c:dLbls>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'F1'!$I$27:$I$34</c:f>
              <c:strCache>
                <c:ptCount val="8"/>
                <c:pt idx="0">
                  <c:v>BARD (2-4)</c:v>
                </c:pt>
                <c:pt idx="1">
                  <c:v>APRI (≥0.5)</c:v>
                </c:pt>
                <c:pt idx="2">
                  <c:v>FIB-4 (≥1.3)</c:v>
                </c:pt>
                <c:pt idx="3">
                  <c:v>Agile 3 (≥0.419)</c:v>
                </c:pt>
                <c:pt idx="4">
                  <c:v>Agile 3 (≥0.326)</c:v>
                </c:pt>
                <c:pt idx="5">
                  <c:v>Agile 3 (≥0.189)</c:v>
                </c:pt>
                <c:pt idx="6">
                  <c:v>Agile 4 (≥0.037)</c:v>
                </c:pt>
                <c:pt idx="7">
                  <c:v>LSM (≥9.7)</c:v>
                </c:pt>
              </c:strCache>
            </c:strRef>
          </c:cat>
          <c:val>
            <c:numRef>
              <c:f>'F1'!$J$27:$J$34</c:f>
              <c:numCache>
                <c:formatCode>0.0%</c:formatCode>
                <c:ptCount val="8"/>
                <c:pt idx="0">
                  <c:v>0.64200000000000002</c:v>
                </c:pt>
                <c:pt idx="1">
                  <c:v>0.16700000000000001</c:v>
                </c:pt>
                <c:pt idx="2">
                  <c:v>0.17199999999999999</c:v>
                </c:pt>
                <c:pt idx="3">
                  <c:v>0.20899999999999999</c:v>
                </c:pt>
                <c:pt idx="4">
                  <c:v>0.26100000000000001</c:v>
                </c:pt>
                <c:pt idx="5">
                  <c:v>0.40200000000000002</c:v>
                </c:pt>
                <c:pt idx="6">
                  <c:v>0.22900000000000001</c:v>
                </c:pt>
                <c:pt idx="7">
                  <c:v>0.158</c:v>
                </c:pt>
              </c:numCache>
            </c:numRef>
          </c:val>
          <c:extLst>
            <c:ext xmlns:c16="http://schemas.microsoft.com/office/drawing/2014/chart" uri="{C3380CC4-5D6E-409C-BE32-E72D297353CC}">
              <c16:uniqueId val="{00000002-3C62-4EA2-8A68-166F8D82D50B}"/>
            </c:ext>
          </c:extLst>
        </c:ser>
        <c:dLbls>
          <c:showLegendKey val="0"/>
          <c:showVal val="0"/>
          <c:showCatName val="0"/>
          <c:showSerName val="0"/>
          <c:showPercent val="0"/>
          <c:showBubbleSize val="0"/>
        </c:dLbls>
        <c:gapWidth val="100"/>
        <c:overlap val="99"/>
        <c:axId val="555050880"/>
        <c:axId val="555057600"/>
      </c:barChart>
      <c:catAx>
        <c:axId val="555050880"/>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crossAx val="555057600"/>
        <c:crosses val="autoZero"/>
        <c:auto val="1"/>
        <c:lblAlgn val="ctr"/>
        <c:lblOffset val="100"/>
        <c:noMultiLvlLbl val="0"/>
      </c:catAx>
      <c:valAx>
        <c:axId val="555057600"/>
        <c:scaling>
          <c:orientation val="minMax"/>
        </c:scaling>
        <c:delete val="0"/>
        <c:axPos val="b"/>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8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crossAx val="555050880"/>
        <c:crosses val="autoZero"/>
        <c:crossBetween val="between"/>
        <c:majorUnit val="0.25"/>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lumMod val="95000"/>
      </a:schemeClr>
    </a:solidFill>
    <a:ln>
      <a:noFill/>
    </a:ln>
    <a:effectLst/>
  </c:spPr>
  <c:txPr>
    <a:bodyPr/>
    <a:lstStyle/>
    <a:p>
      <a:pPr>
        <a:defRPr sz="1800">
          <a:solidFill>
            <a:schemeClr val="tx1"/>
          </a:solidFill>
          <a:latin typeface="Arial" panose="020B0604020202020204" pitchFamily="34" charset="0"/>
          <a:cs typeface="Arial" panose="020B0604020202020204" pitchFamily="34" charset="0"/>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a:extLst>
              <a:ext uri="{FF2B5EF4-FFF2-40B4-BE49-F238E27FC236}">
                <a16:creationId xmlns:a16="http://schemas.microsoft.com/office/drawing/2014/main" id="{0C4EA82A-D301-407E-8204-47BB565C8EF3}"/>
              </a:ext>
            </a:extLst>
          </p:cNvPr>
          <p:cNvSpPr>
            <a:spLocks noGrp="1"/>
          </p:cNvSpPr>
          <p:nvPr>
            <p:ph type="hdr" sz="quarter"/>
          </p:nvPr>
        </p:nvSpPr>
        <p:spPr>
          <a:xfrm>
            <a:off x="0" y="0"/>
            <a:ext cx="2946400" cy="498475"/>
          </a:xfrm>
          <a:prstGeom prst="rect">
            <a:avLst/>
          </a:prstGeom>
        </p:spPr>
        <p:txBody>
          <a:bodyPr vert="horz" lIns="91440" tIns="45720" rIns="91440" bIns="45720" rtlCol="0"/>
          <a:lstStyle>
            <a:lvl1pPr algn="l">
              <a:defRPr sz="1200"/>
            </a:lvl1pPr>
          </a:lstStyle>
          <a:p>
            <a:endParaRPr lang="es-ES"/>
          </a:p>
        </p:txBody>
      </p:sp>
      <p:sp>
        <p:nvSpPr>
          <p:cNvPr id="3" name="Marcador de fecha 2">
            <a:extLst>
              <a:ext uri="{FF2B5EF4-FFF2-40B4-BE49-F238E27FC236}">
                <a16:creationId xmlns:a16="http://schemas.microsoft.com/office/drawing/2014/main" id="{CC15FC43-7D20-4C79-6B85-C94EB3185815}"/>
              </a:ext>
            </a:extLst>
          </p:cNvPr>
          <p:cNvSpPr>
            <a:spLocks noGrp="1"/>
          </p:cNvSpPr>
          <p:nvPr>
            <p:ph type="dt" sz="quarter" idx="1"/>
          </p:nvPr>
        </p:nvSpPr>
        <p:spPr>
          <a:xfrm>
            <a:off x="3849688" y="0"/>
            <a:ext cx="2946400" cy="498475"/>
          </a:xfrm>
          <a:prstGeom prst="rect">
            <a:avLst/>
          </a:prstGeom>
        </p:spPr>
        <p:txBody>
          <a:bodyPr vert="horz" lIns="91440" tIns="45720" rIns="91440" bIns="45720" rtlCol="0"/>
          <a:lstStyle>
            <a:lvl1pPr algn="r">
              <a:defRPr sz="1200"/>
            </a:lvl1pPr>
          </a:lstStyle>
          <a:p>
            <a:fld id="{64A4FC48-8B7F-4B77-9034-F653D48D388E}" type="datetimeFigureOut">
              <a:rPr lang="es-ES" smtClean="0"/>
              <a:t>04/11/2024</a:t>
            </a:fld>
            <a:endParaRPr lang="es-ES"/>
          </a:p>
        </p:txBody>
      </p:sp>
      <p:sp>
        <p:nvSpPr>
          <p:cNvPr id="4" name="Marcador de pie de página 3">
            <a:extLst>
              <a:ext uri="{FF2B5EF4-FFF2-40B4-BE49-F238E27FC236}">
                <a16:creationId xmlns:a16="http://schemas.microsoft.com/office/drawing/2014/main" id="{5445B0AC-AD18-6108-F23D-5253C6AEE8DC}"/>
              </a:ext>
            </a:extLst>
          </p:cNvPr>
          <p:cNvSpPr>
            <a:spLocks noGrp="1"/>
          </p:cNvSpPr>
          <p:nvPr>
            <p:ph type="ftr" sz="quarter" idx="2"/>
          </p:nvPr>
        </p:nvSpPr>
        <p:spPr>
          <a:xfrm>
            <a:off x="0" y="9429750"/>
            <a:ext cx="2946400" cy="498475"/>
          </a:xfrm>
          <a:prstGeom prst="rect">
            <a:avLst/>
          </a:prstGeom>
        </p:spPr>
        <p:txBody>
          <a:bodyPr vert="horz" lIns="91440" tIns="45720" rIns="91440" bIns="45720" rtlCol="0" anchor="b"/>
          <a:lstStyle>
            <a:lvl1pPr algn="l">
              <a:defRPr sz="1200"/>
            </a:lvl1pPr>
          </a:lstStyle>
          <a:p>
            <a:endParaRPr lang="es-ES"/>
          </a:p>
        </p:txBody>
      </p:sp>
      <p:sp>
        <p:nvSpPr>
          <p:cNvPr id="5" name="Marcador de número de diapositiva 4">
            <a:extLst>
              <a:ext uri="{FF2B5EF4-FFF2-40B4-BE49-F238E27FC236}">
                <a16:creationId xmlns:a16="http://schemas.microsoft.com/office/drawing/2014/main" id="{8A654F69-C72C-10AB-190A-E6DEFCA6265A}"/>
              </a:ext>
            </a:extLst>
          </p:cNvPr>
          <p:cNvSpPr>
            <a:spLocks noGrp="1"/>
          </p:cNvSpPr>
          <p:nvPr>
            <p:ph type="sldNum" sz="quarter" idx="3"/>
          </p:nvPr>
        </p:nvSpPr>
        <p:spPr>
          <a:xfrm>
            <a:off x="3849688" y="9429750"/>
            <a:ext cx="2946400" cy="498475"/>
          </a:xfrm>
          <a:prstGeom prst="rect">
            <a:avLst/>
          </a:prstGeom>
        </p:spPr>
        <p:txBody>
          <a:bodyPr vert="horz" lIns="91440" tIns="45720" rIns="91440" bIns="45720" rtlCol="0" anchor="b"/>
          <a:lstStyle>
            <a:lvl1pPr algn="r">
              <a:defRPr sz="1200"/>
            </a:lvl1pPr>
          </a:lstStyle>
          <a:p>
            <a:fld id="{2E693666-D575-417C-97C4-BCC6B663EB20}" type="slidenum">
              <a:rPr lang="es-ES" smtClean="0"/>
              <a:t>‹#›</a:t>
            </a:fld>
            <a:endParaRPr lang="es-ES"/>
          </a:p>
        </p:txBody>
      </p:sp>
    </p:spTree>
    <p:extLst>
      <p:ext uri="{BB962C8B-B14F-4D97-AF65-F5344CB8AC3E}">
        <p14:creationId xmlns:p14="http://schemas.microsoft.com/office/powerpoint/2010/main" val="32303589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45659" cy="498135"/>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idx="1"/>
          </p:nvPr>
        </p:nvSpPr>
        <p:spPr>
          <a:xfrm>
            <a:off x="3850443" y="0"/>
            <a:ext cx="2945659" cy="498135"/>
          </a:xfrm>
          <a:prstGeom prst="rect">
            <a:avLst/>
          </a:prstGeom>
        </p:spPr>
        <p:txBody>
          <a:bodyPr vert="horz" lIns="91440" tIns="45720" rIns="91440" bIns="45720" rtlCol="0"/>
          <a:lstStyle>
            <a:lvl1pPr algn="r">
              <a:defRPr sz="1200"/>
            </a:lvl1pPr>
          </a:lstStyle>
          <a:p>
            <a:fld id="{BE535EF3-E65C-47BE-BC63-FF40F9DE5C40}" type="datetimeFigureOut">
              <a:rPr lang="es-ES" smtClean="0"/>
              <a:t>04/11/2024</a:t>
            </a:fld>
            <a:endParaRPr lang="es-ES"/>
          </a:p>
        </p:txBody>
      </p:sp>
      <p:sp>
        <p:nvSpPr>
          <p:cNvPr id="4" name="Marcador de imagen de diapositiva 3"/>
          <p:cNvSpPr>
            <a:spLocks noGrp="1" noRot="1" noChangeAspect="1"/>
          </p:cNvSpPr>
          <p:nvPr>
            <p:ph type="sldImg" idx="2"/>
          </p:nvPr>
        </p:nvSpPr>
        <p:spPr>
          <a:xfrm>
            <a:off x="142875" y="1241425"/>
            <a:ext cx="6511925" cy="3349625"/>
          </a:xfrm>
          <a:prstGeom prst="rect">
            <a:avLst/>
          </a:prstGeom>
          <a:noFill/>
          <a:ln w="12700">
            <a:solidFill>
              <a:prstClr val="black"/>
            </a:solidFill>
          </a:ln>
        </p:spPr>
        <p:txBody>
          <a:bodyPr vert="horz" lIns="91440" tIns="45720" rIns="91440" bIns="45720" rtlCol="0" anchor="ctr"/>
          <a:lstStyle/>
          <a:p>
            <a:endParaRPr lang="es-ES"/>
          </a:p>
        </p:txBody>
      </p:sp>
      <p:sp>
        <p:nvSpPr>
          <p:cNvPr id="5" name="Marcador de notas 4"/>
          <p:cNvSpPr>
            <a:spLocks noGrp="1"/>
          </p:cNvSpPr>
          <p:nvPr>
            <p:ph type="body" sz="quarter" idx="3"/>
          </p:nvPr>
        </p:nvSpPr>
        <p:spPr>
          <a:xfrm>
            <a:off x="679768" y="4777958"/>
            <a:ext cx="5438140" cy="3909239"/>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6" name="Marcador de pie de página 5"/>
          <p:cNvSpPr>
            <a:spLocks noGrp="1"/>
          </p:cNvSpPr>
          <p:nvPr>
            <p:ph type="ftr" sz="quarter" idx="4"/>
          </p:nvPr>
        </p:nvSpPr>
        <p:spPr>
          <a:xfrm>
            <a:off x="0" y="9430091"/>
            <a:ext cx="2945659" cy="498134"/>
          </a:xfrm>
          <a:prstGeom prst="rect">
            <a:avLst/>
          </a:prstGeom>
        </p:spPr>
        <p:txBody>
          <a:bodyPr vert="horz" lIns="91440" tIns="45720" rIns="91440" bIns="45720" rtlCol="0" anchor="b"/>
          <a:lstStyle>
            <a:lvl1pPr algn="l">
              <a:defRPr sz="1200"/>
            </a:lvl1pPr>
          </a:lstStyle>
          <a:p>
            <a:endParaRPr lang="es-ES"/>
          </a:p>
        </p:txBody>
      </p:sp>
      <p:sp>
        <p:nvSpPr>
          <p:cNvPr id="7" name="Marcador de número de diapositiva 6"/>
          <p:cNvSpPr>
            <a:spLocks noGrp="1"/>
          </p:cNvSpPr>
          <p:nvPr>
            <p:ph type="sldNum" sz="quarter" idx="5"/>
          </p:nvPr>
        </p:nvSpPr>
        <p:spPr>
          <a:xfrm>
            <a:off x="3850443" y="9430091"/>
            <a:ext cx="2945659" cy="498134"/>
          </a:xfrm>
          <a:prstGeom prst="rect">
            <a:avLst/>
          </a:prstGeom>
        </p:spPr>
        <p:txBody>
          <a:bodyPr vert="horz" lIns="91440" tIns="45720" rIns="91440" bIns="45720" rtlCol="0" anchor="b"/>
          <a:lstStyle>
            <a:lvl1pPr algn="r">
              <a:defRPr sz="1200"/>
            </a:lvl1pPr>
          </a:lstStyle>
          <a:p>
            <a:fld id="{6C9CC122-05E5-4410-8D7A-E257A4CF305A}" type="slidenum">
              <a:rPr lang="es-ES" smtClean="0"/>
              <a:t>‹#›</a:t>
            </a:fld>
            <a:endParaRPr lang="es-ES"/>
          </a:p>
        </p:txBody>
      </p:sp>
    </p:spTree>
    <p:extLst>
      <p:ext uri="{BB962C8B-B14F-4D97-AF65-F5344CB8AC3E}">
        <p14:creationId xmlns:p14="http://schemas.microsoft.com/office/powerpoint/2010/main" val="11406542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6400800" y="4309926"/>
            <a:ext cx="38404800" cy="9168495"/>
          </a:xfrm>
          <a:prstGeom prst="rect">
            <a:avLst/>
          </a:prstGeom>
        </p:spPr>
        <p:txBody>
          <a:bodyPr anchor="b"/>
          <a:lstStyle>
            <a:lvl1pPr algn="ctr">
              <a:defRPr sz="23040"/>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6400800" y="13831993"/>
            <a:ext cx="38404800" cy="6358203"/>
          </a:xfrm>
          <a:prstGeom prst="rect">
            <a:avLst/>
          </a:prstGeom>
        </p:spPr>
        <p:txBody>
          <a:bodyPr/>
          <a:lstStyle>
            <a:lvl1pPr marL="0" indent="0" algn="ctr">
              <a:buNone/>
              <a:defRPr sz="9216"/>
            </a:lvl1pPr>
            <a:lvl2pPr marL="1755648" indent="0" algn="ctr">
              <a:buNone/>
              <a:defRPr sz="7680"/>
            </a:lvl2pPr>
            <a:lvl3pPr marL="3511296" indent="0" algn="ctr">
              <a:buNone/>
              <a:defRPr sz="6912"/>
            </a:lvl3pPr>
            <a:lvl4pPr marL="5266944" indent="0" algn="ctr">
              <a:buNone/>
              <a:defRPr sz="6144"/>
            </a:lvl4pPr>
            <a:lvl5pPr marL="7022592" indent="0" algn="ctr">
              <a:buNone/>
              <a:defRPr sz="6144"/>
            </a:lvl5pPr>
            <a:lvl6pPr marL="8778240" indent="0" algn="ctr">
              <a:buNone/>
              <a:defRPr sz="6144"/>
            </a:lvl6pPr>
            <a:lvl7pPr marL="10533888" indent="0" algn="ctr">
              <a:buNone/>
              <a:defRPr sz="6144"/>
            </a:lvl7pPr>
            <a:lvl8pPr marL="12289536" indent="0" algn="ctr">
              <a:buNone/>
              <a:defRPr sz="6144"/>
            </a:lvl8pPr>
            <a:lvl9pPr marL="14045184" indent="0" algn="ctr">
              <a:buNone/>
              <a:defRPr sz="6144"/>
            </a:lvl9pPr>
          </a:lstStyle>
          <a:p>
            <a:r>
              <a:rPr lang="es-ES"/>
              <a:t>Haga clic para modificar el estilo de subtítulo del patrón</a:t>
            </a:r>
            <a:endParaRPr lang="en-US" dirty="0"/>
          </a:p>
        </p:txBody>
      </p:sp>
      <p:sp>
        <p:nvSpPr>
          <p:cNvPr id="4" name="Date Placeholder 3"/>
          <p:cNvSpPr>
            <a:spLocks noGrp="1"/>
          </p:cNvSpPr>
          <p:nvPr>
            <p:ph type="dt" sz="half" idx="10"/>
          </p:nvPr>
        </p:nvSpPr>
        <p:spPr>
          <a:xfrm>
            <a:off x="3520440" y="24408681"/>
            <a:ext cx="11521440" cy="1402097"/>
          </a:xfrm>
          <a:prstGeom prst="rect">
            <a:avLst/>
          </a:prstGeom>
        </p:spPr>
        <p:txBody>
          <a:bodyPr/>
          <a:lstStyle/>
          <a:p>
            <a:fld id="{F33906B8-622A-428E-BD34-157CA5B2577F}" type="datetimeFigureOut">
              <a:rPr lang="es-ES" smtClean="0"/>
              <a:t>04/11/2024</a:t>
            </a:fld>
            <a:endParaRPr lang="es-ES"/>
          </a:p>
        </p:txBody>
      </p:sp>
      <p:sp>
        <p:nvSpPr>
          <p:cNvPr id="5" name="Footer Placeholder 4"/>
          <p:cNvSpPr>
            <a:spLocks noGrp="1"/>
          </p:cNvSpPr>
          <p:nvPr>
            <p:ph type="ftr" sz="quarter" idx="11"/>
          </p:nvPr>
        </p:nvSpPr>
        <p:spPr>
          <a:xfrm>
            <a:off x="16962120" y="24408681"/>
            <a:ext cx="17282160" cy="1402097"/>
          </a:xfrm>
          <a:prstGeom prst="rect">
            <a:avLst/>
          </a:prstGeom>
        </p:spPr>
        <p:txBody>
          <a:bodyPr/>
          <a:lstStyle/>
          <a:p>
            <a:endParaRPr lang="es-ES"/>
          </a:p>
        </p:txBody>
      </p:sp>
      <p:sp>
        <p:nvSpPr>
          <p:cNvPr id="6" name="Slide Number Placeholder 5"/>
          <p:cNvSpPr>
            <a:spLocks noGrp="1"/>
          </p:cNvSpPr>
          <p:nvPr>
            <p:ph type="sldNum" sz="quarter" idx="12"/>
          </p:nvPr>
        </p:nvSpPr>
        <p:spPr>
          <a:xfrm>
            <a:off x="36164520" y="24408681"/>
            <a:ext cx="11521440" cy="1402097"/>
          </a:xfrm>
          <a:prstGeom prst="rect">
            <a:avLst/>
          </a:prstGeom>
        </p:spPr>
        <p:txBody>
          <a:bodyPr/>
          <a:lstStyle/>
          <a:p>
            <a:fld id="{F140326F-0250-41D1-BC86-0FDEA431AF45}" type="slidenum">
              <a:rPr lang="es-ES" smtClean="0"/>
              <a:t>‹#›</a:t>
            </a:fld>
            <a:endParaRPr lang="es-ES"/>
          </a:p>
        </p:txBody>
      </p:sp>
    </p:spTree>
    <p:extLst>
      <p:ext uri="{BB962C8B-B14F-4D97-AF65-F5344CB8AC3E}">
        <p14:creationId xmlns:p14="http://schemas.microsoft.com/office/powerpoint/2010/main" val="30610902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a:xfrm>
            <a:off x="3520440" y="1402099"/>
            <a:ext cx="44165520" cy="5090223"/>
          </a:xfrm>
          <a:prstGeom prst="rect">
            <a:avLst/>
          </a:prstGeom>
        </p:spPr>
        <p:txBody>
          <a:body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3520440" y="7010484"/>
            <a:ext cx="44165520" cy="16709340"/>
          </a:xfrm>
          <a:prstGeom prst="rect">
            <a:avLst/>
          </a:prstGeo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a:xfrm>
            <a:off x="3520440" y="24408681"/>
            <a:ext cx="11521440" cy="1402097"/>
          </a:xfrm>
          <a:prstGeom prst="rect">
            <a:avLst/>
          </a:prstGeom>
        </p:spPr>
        <p:txBody>
          <a:bodyPr/>
          <a:lstStyle/>
          <a:p>
            <a:fld id="{F33906B8-622A-428E-BD34-157CA5B2577F}" type="datetimeFigureOut">
              <a:rPr lang="es-ES" smtClean="0"/>
              <a:t>04/11/2024</a:t>
            </a:fld>
            <a:endParaRPr lang="es-ES"/>
          </a:p>
        </p:txBody>
      </p:sp>
      <p:sp>
        <p:nvSpPr>
          <p:cNvPr id="5" name="Footer Placeholder 4"/>
          <p:cNvSpPr>
            <a:spLocks noGrp="1"/>
          </p:cNvSpPr>
          <p:nvPr>
            <p:ph type="ftr" sz="quarter" idx="11"/>
          </p:nvPr>
        </p:nvSpPr>
        <p:spPr>
          <a:xfrm>
            <a:off x="16962120" y="24408681"/>
            <a:ext cx="17282160" cy="1402097"/>
          </a:xfrm>
          <a:prstGeom prst="rect">
            <a:avLst/>
          </a:prstGeom>
        </p:spPr>
        <p:txBody>
          <a:bodyPr/>
          <a:lstStyle/>
          <a:p>
            <a:endParaRPr lang="es-ES"/>
          </a:p>
        </p:txBody>
      </p:sp>
      <p:sp>
        <p:nvSpPr>
          <p:cNvPr id="6" name="Slide Number Placeholder 5"/>
          <p:cNvSpPr>
            <a:spLocks noGrp="1"/>
          </p:cNvSpPr>
          <p:nvPr>
            <p:ph type="sldNum" sz="quarter" idx="12"/>
          </p:nvPr>
        </p:nvSpPr>
        <p:spPr>
          <a:xfrm>
            <a:off x="36164520" y="24408681"/>
            <a:ext cx="11521440" cy="1402097"/>
          </a:xfrm>
          <a:prstGeom prst="rect">
            <a:avLst/>
          </a:prstGeom>
        </p:spPr>
        <p:txBody>
          <a:bodyPr/>
          <a:lstStyle/>
          <a:p>
            <a:fld id="{F140326F-0250-41D1-BC86-0FDEA431AF45}" type="slidenum">
              <a:rPr lang="es-ES" smtClean="0"/>
              <a:t>‹#›</a:t>
            </a:fld>
            <a:endParaRPr lang="es-ES"/>
          </a:p>
        </p:txBody>
      </p:sp>
    </p:spTree>
    <p:extLst>
      <p:ext uri="{BB962C8B-B14F-4D97-AF65-F5344CB8AC3E}">
        <p14:creationId xmlns:p14="http://schemas.microsoft.com/office/powerpoint/2010/main" val="14824758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6644580" y="1402097"/>
            <a:ext cx="11041380" cy="22317727"/>
          </a:xfrm>
          <a:prstGeom prst="rect">
            <a:avLst/>
          </a:prstGeom>
        </p:spPr>
        <p:txBody>
          <a:bodyPr vert="eaVert"/>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3520440" y="1402097"/>
            <a:ext cx="32484060" cy="22317727"/>
          </a:xfrm>
          <a:prstGeom prst="rect">
            <a:avLst/>
          </a:prstGeo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a:xfrm>
            <a:off x="3520440" y="24408681"/>
            <a:ext cx="11521440" cy="1402097"/>
          </a:xfrm>
          <a:prstGeom prst="rect">
            <a:avLst/>
          </a:prstGeom>
        </p:spPr>
        <p:txBody>
          <a:bodyPr/>
          <a:lstStyle/>
          <a:p>
            <a:fld id="{F33906B8-622A-428E-BD34-157CA5B2577F}" type="datetimeFigureOut">
              <a:rPr lang="es-ES" smtClean="0"/>
              <a:t>04/11/2024</a:t>
            </a:fld>
            <a:endParaRPr lang="es-ES"/>
          </a:p>
        </p:txBody>
      </p:sp>
      <p:sp>
        <p:nvSpPr>
          <p:cNvPr id="5" name="Footer Placeholder 4"/>
          <p:cNvSpPr>
            <a:spLocks noGrp="1"/>
          </p:cNvSpPr>
          <p:nvPr>
            <p:ph type="ftr" sz="quarter" idx="11"/>
          </p:nvPr>
        </p:nvSpPr>
        <p:spPr>
          <a:xfrm>
            <a:off x="16962120" y="24408681"/>
            <a:ext cx="17282160" cy="1402097"/>
          </a:xfrm>
          <a:prstGeom prst="rect">
            <a:avLst/>
          </a:prstGeom>
        </p:spPr>
        <p:txBody>
          <a:bodyPr/>
          <a:lstStyle/>
          <a:p>
            <a:endParaRPr lang="es-ES"/>
          </a:p>
        </p:txBody>
      </p:sp>
      <p:sp>
        <p:nvSpPr>
          <p:cNvPr id="6" name="Slide Number Placeholder 5"/>
          <p:cNvSpPr>
            <a:spLocks noGrp="1"/>
          </p:cNvSpPr>
          <p:nvPr>
            <p:ph type="sldNum" sz="quarter" idx="12"/>
          </p:nvPr>
        </p:nvSpPr>
        <p:spPr>
          <a:xfrm>
            <a:off x="36164520" y="24408681"/>
            <a:ext cx="11521440" cy="1402097"/>
          </a:xfrm>
          <a:prstGeom prst="rect">
            <a:avLst/>
          </a:prstGeom>
        </p:spPr>
        <p:txBody>
          <a:bodyPr/>
          <a:lstStyle/>
          <a:p>
            <a:fld id="{F140326F-0250-41D1-BC86-0FDEA431AF45}" type="slidenum">
              <a:rPr lang="es-ES" smtClean="0"/>
              <a:t>‹#›</a:t>
            </a:fld>
            <a:endParaRPr lang="es-ES"/>
          </a:p>
        </p:txBody>
      </p:sp>
    </p:spTree>
    <p:extLst>
      <p:ext uri="{BB962C8B-B14F-4D97-AF65-F5344CB8AC3E}">
        <p14:creationId xmlns:p14="http://schemas.microsoft.com/office/powerpoint/2010/main" val="20873173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Diapositiva de título">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3520440" y="24408681"/>
            <a:ext cx="11521440" cy="1402097"/>
          </a:xfrm>
          <a:prstGeom prst="rect">
            <a:avLst/>
          </a:prstGeom>
        </p:spPr>
        <p:txBody>
          <a:bodyPr/>
          <a:lstStyle/>
          <a:p>
            <a:fld id="{F33906B8-622A-428E-BD34-157CA5B2577F}" type="datetimeFigureOut">
              <a:rPr lang="es-ES" smtClean="0"/>
              <a:t>04/11/2024</a:t>
            </a:fld>
            <a:endParaRPr lang="es-ES"/>
          </a:p>
        </p:txBody>
      </p:sp>
      <p:sp>
        <p:nvSpPr>
          <p:cNvPr id="5" name="Footer Placeholder 4"/>
          <p:cNvSpPr>
            <a:spLocks noGrp="1"/>
          </p:cNvSpPr>
          <p:nvPr>
            <p:ph type="ftr" sz="quarter" idx="11"/>
          </p:nvPr>
        </p:nvSpPr>
        <p:spPr>
          <a:xfrm>
            <a:off x="16962120" y="24408681"/>
            <a:ext cx="17282160" cy="1402097"/>
          </a:xfrm>
          <a:prstGeom prst="rect">
            <a:avLst/>
          </a:prstGeom>
        </p:spPr>
        <p:txBody>
          <a:bodyPr/>
          <a:lstStyle/>
          <a:p>
            <a:endParaRPr lang="es-ES"/>
          </a:p>
        </p:txBody>
      </p:sp>
      <p:sp>
        <p:nvSpPr>
          <p:cNvPr id="6" name="Slide Number Placeholder 5"/>
          <p:cNvSpPr>
            <a:spLocks noGrp="1"/>
          </p:cNvSpPr>
          <p:nvPr>
            <p:ph type="sldNum" sz="quarter" idx="12"/>
          </p:nvPr>
        </p:nvSpPr>
        <p:spPr>
          <a:xfrm>
            <a:off x="36164520" y="24408681"/>
            <a:ext cx="11521440" cy="1402097"/>
          </a:xfrm>
          <a:prstGeom prst="rect">
            <a:avLst/>
          </a:prstGeom>
        </p:spPr>
        <p:txBody>
          <a:bodyPr/>
          <a:lstStyle/>
          <a:p>
            <a:fld id="{F140326F-0250-41D1-BC86-0FDEA431AF45}" type="slidenum">
              <a:rPr lang="es-ES" smtClean="0"/>
              <a:t>‹#›</a:t>
            </a:fld>
            <a:endParaRPr lang="es-ES"/>
          </a:p>
        </p:txBody>
      </p:sp>
      <p:sp>
        <p:nvSpPr>
          <p:cNvPr id="8" name="Rectángulo 7">
            <a:extLst>
              <a:ext uri="{FF2B5EF4-FFF2-40B4-BE49-F238E27FC236}">
                <a16:creationId xmlns:a16="http://schemas.microsoft.com/office/drawing/2014/main" id="{9CC35ABC-6FEF-4D71-8029-A8138956DA92}"/>
              </a:ext>
            </a:extLst>
          </p:cNvPr>
          <p:cNvSpPr/>
          <p:nvPr userDrawn="1"/>
        </p:nvSpPr>
        <p:spPr>
          <a:xfrm rot="16200000">
            <a:off x="45086850" y="11593919"/>
            <a:ext cx="17784811" cy="1491715"/>
          </a:xfrm>
          <a:prstGeom prst="rect">
            <a:avLst/>
          </a:prstGeom>
          <a:noFill/>
          <a:ln>
            <a:noFill/>
          </a:ln>
        </p:spPr>
        <p:txBody>
          <a:bodyPr wrap="square">
            <a:spAutoFit/>
          </a:bodyPr>
          <a:lstStyle/>
          <a:p>
            <a:pPr algn="ctr"/>
            <a:r>
              <a:rPr lang="en-US" sz="8941" b="1" cap="all" dirty="0">
                <a:solidFill>
                  <a:schemeClr val="bg2">
                    <a:lumMod val="90000"/>
                  </a:schemeClr>
                </a:solidFill>
                <a:latin typeface="Arial Black" panose="020B0A04020102020204" pitchFamily="34" charset="0"/>
                <a:cs typeface="Arial" panose="020B0604020202020204" pitchFamily="34" charset="0"/>
              </a:rPr>
              <a:t>Non-USABLE area</a:t>
            </a:r>
            <a:endParaRPr lang="es-ES" sz="8941" b="1" dirty="0">
              <a:solidFill>
                <a:schemeClr val="bg2">
                  <a:lumMod val="90000"/>
                </a:schemeClr>
              </a:solidFill>
              <a:latin typeface="Arial Black" panose="020B0A04020102020204" pitchFamily="34" charset="0"/>
              <a:cs typeface="Arial" panose="020B0604020202020204" pitchFamily="34" charset="0"/>
            </a:endParaRPr>
          </a:p>
        </p:txBody>
      </p:sp>
      <p:sp>
        <p:nvSpPr>
          <p:cNvPr id="9" name="Rectángulo 8">
            <a:extLst>
              <a:ext uri="{FF2B5EF4-FFF2-40B4-BE49-F238E27FC236}">
                <a16:creationId xmlns:a16="http://schemas.microsoft.com/office/drawing/2014/main" id="{E4B4404B-1C84-4032-BD33-D3E562CAFFB8}"/>
              </a:ext>
            </a:extLst>
          </p:cNvPr>
          <p:cNvSpPr/>
          <p:nvPr userDrawn="1"/>
        </p:nvSpPr>
        <p:spPr>
          <a:xfrm>
            <a:off x="-541935" y="-2609144"/>
            <a:ext cx="51748336" cy="1468222"/>
          </a:xfrm>
          <a:prstGeom prst="rect">
            <a:avLst/>
          </a:prstGeom>
          <a:noFill/>
          <a:ln>
            <a:noFill/>
          </a:ln>
        </p:spPr>
        <p:txBody>
          <a:bodyPr wrap="square">
            <a:spAutoFit/>
          </a:bodyPr>
          <a:lstStyle/>
          <a:p>
            <a:pPr algn="ctr"/>
            <a:r>
              <a:rPr lang="en-US" sz="8941" b="1" cap="all" dirty="0">
                <a:solidFill>
                  <a:schemeClr val="bg2">
                    <a:lumMod val="90000"/>
                  </a:schemeClr>
                </a:solidFill>
                <a:latin typeface="Arial Black" panose="020B0A04020102020204" pitchFamily="34" charset="0"/>
                <a:cs typeface="Arial" panose="020B0604020202020204" pitchFamily="34" charset="0"/>
              </a:rPr>
              <a:t>Non-USABLE area</a:t>
            </a:r>
            <a:endParaRPr lang="es-ES" sz="8941" b="1" dirty="0">
              <a:solidFill>
                <a:schemeClr val="bg2">
                  <a:lumMod val="90000"/>
                </a:schemeClr>
              </a:solidFill>
              <a:latin typeface="Arial Black" panose="020B0A04020102020204" pitchFamily="34" charset="0"/>
              <a:cs typeface="Arial" panose="020B0604020202020204" pitchFamily="34" charset="0"/>
            </a:endParaRPr>
          </a:p>
        </p:txBody>
      </p:sp>
      <p:sp>
        <p:nvSpPr>
          <p:cNvPr id="10" name="Rectángulo 9">
            <a:extLst>
              <a:ext uri="{FF2B5EF4-FFF2-40B4-BE49-F238E27FC236}">
                <a16:creationId xmlns:a16="http://schemas.microsoft.com/office/drawing/2014/main" id="{3D585D6E-7401-46AC-AA67-9557FB934830}"/>
              </a:ext>
            </a:extLst>
          </p:cNvPr>
          <p:cNvSpPr/>
          <p:nvPr userDrawn="1"/>
        </p:nvSpPr>
        <p:spPr>
          <a:xfrm>
            <a:off x="-292511" y="27793135"/>
            <a:ext cx="51748336" cy="1468222"/>
          </a:xfrm>
          <a:prstGeom prst="rect">
            <a:avLst/>
          </a:prstGeom>
          <a:noFill/>
          <a:ln>
            <a:noFill/>
          </a:ln>
        </p:spPr>
        <p:txBody>
          <a:bodyPr wrap="square">
            <a:spAutoFit/>
          </a:bodyPr>
          <a:lstStyle/>
          <a:p>
            <a:pPr algn="ctr"/>
            <a:r>
              <a:rPr lang="en-US" sz="8941" b="1" cap="all" dirty="0">
                <a:solidFill>
                  <a:schemeClr val="bg2">
                    <a:lumMod val="90000"/>
                  </a:schemeClr>
                </a:solidFill>
                <a:latin typeface="Arial Black" panose="020B0A04020102020204" pitchFamily="34" charset="0"/>
                <a:cs typeface="Arial" panose="020B0604020202020204" pitchFamily="34" charset="0"/>
              </a:rPr>
              <a:t>Non-</a:t>
            </a:r>
            <a:r>
              <a:rPr lang="en-US" sz="8941" b="1" cap="all" dirty="0" err="1">
                <a:solidFill>
                  <a:schemeClr val="bg2">
                    <a:lumMod val="90000"/>
                  </a:schemeClr>
                </a:solidFill>
                <a:latin typeface="Arial Black" panose="020B0A04020102020204" pitchFamily="34" charset="0"/>
                <a:cs typeface="Arial" panose="020B0604020202020204" pitchFamily="34" charset="0"/>
              </a:rPr>
              <a:t>USable</a:t>
            </a:r>
            <a:r>
              <a:rPr lang="en-US" sz="8941" b="1" cap="all" dirty="0">
                <a:solidFill>
                  <a:schemeClr val="bg2">
                    <a:lumMod val="90000"/>
                  </a:schemeClr>
                </a:solidFill>
                <a:latin typeface="Arial Black" panose="020B0A04020102020204" pitchFamily="34" charset="0"/>
                <a:cs typeface="Arial" panose="020B0604020202020204" pitchFamily="34" charset="0"/>
              </a:rPr>
              <a:t> area</a:t>
            </a:r>
            <a:endParaRPr lang="es-ES" sz="8941" b="1" dirty="0">
              <a:solidFill>
                <a:schemeClr val="bg2">
                  <a:lumMod val="90000"/>
                </a:schemeClr>
              </a:solidFill>
              <a:latin typeface="Arial Black" panose="020B0A04020102020204" pitchFamily="34" charset="0"/>
              <a:cs typeface="Arial" panose="020B0604020202020204" pitchFamily="34" charset="0"/>
            </a:endParaRPr>
          </a:p>
        </p:txBody>
      </p:sp>
      <p:sp>
        <p:nvSpPr>
          <p:cNvPr id="11" name="Rectángulo 10">
            <a:extLst>
              <a:ext uri="{FF2B5EF4-FFF2-40B4-BE49-F238E27FC236}">
                <a16:creationId xmlns:a16="http://schemas.microsoft.com/office/drawing/2014/main" id="{570C4747-BA59-44E7-8B72-3C4B22EE2118}"/>
              </a:ext>
            </a:extLst>
          </p:cNvPr>
          <p:cNvSpPr/>
          <p:nvPr userDrawn="1"/>
        </p:nvSpPr>
        <p:spPr>
          <a:xfrm rot="16200000">
            <a:off x="-11599134" y="11593919"/>
            <a:ext cx="17784811" cy="1491715"/>
          </a:xfrm>
          <a:prstGeom prst="rect">
            <a:avLst/>
          </a:prstGeom>
          <a:noFill/>
          <a:ln>
            <a:noFill/>
          </a:ln>
        </p:spPr>
        <p:txBody>
          <a:bodyPr wrap="square">
            <a:spAutoFit/>
          </a:bodyPr>
          <a:lstStyle/>
          <a:p>
            <a:pPr algn="ctr"/>
            <a:r>
              <a:rPr lang="en-US" sz="8941" b="1" cap="all" dirty="0">
                <a:solidFill>
                  <a:schemeClr val="bg2">
                    <a:lumMod val="90000"/>
                  </a:schemeClr>
                </a:solidFill>
                <a:latin typeface="Arial Black" panose="020B0A04020102020204" pitchFamily="34" charset="0"/>
                <a:cs typeface="Arial" panose="020B0604020202020204" pitchFamily="34" charset="0"/>
              </a:rPr>
              <a:t>Non-USABLE area</a:t>
            </a:r>
            <a:endParaRPr lang="es-ES" sz="8941" b="1" dirty="0">
              <a:solidFill>
                <a:schemeClr val="bg2">
                  <a:lumMod val="90000"/>
                </a:schemeClr>
              </a:solidFill>
              <a:latin typeface="Arial Black" panose="020B0A04020102020204" pitchFamily="34" charset="0"/>
              <a:cs typeface="Arial" panose="020B0604020202020204" pitchFamily="34" charset="0"/>
            </a:endParaRPr>
          </a:p>
        </p:txBody>
      </p:sp>
      <p:sp>
        <p:nvSpPr>
          <p:cNvPr id="12" name="Rectángulo 11">
            <a:extLst>
              <a:ext uri="{FF2B5EF4-FFF2-40B4-BE49-F238E27FC236}">
                <a16:creationId xmlns:a16="http://schemas.microsoft.com/office/drawing/2014/main" id="{33F5AE28-5A6A-40CF-B86F-DB2021382B81}"/>
              </a:ext>
            </a:extLst>
          </p:cNvPr>
          <p:cNvSpPr/>
          <p:nvPr userDrawn="1"/>
        </p:nvSpPr>
        <p:spPr>
          <a:xfrm>
            <a:off x="0" y="0"/>
            <a:ext cx="51239289" cy="26335038"/>
          </a:xfrm>
          <a:prstGeom prst="rect">
            <a:avLst/>
          </a:prstGeom>
          <a:solidFill>
            <a:schemeClr val="accent3">
              <a:lumMod val="20000"/>
              <a:lumOff val="80000"/>
            </a:schemeClr>
          </a:solidFill>
          <a:ln>
            <a:solidFill>
              <a:srgbClr val="0E1B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63">
              <a:solidFill>
                <a:srgbClr val="006AA5"/>
              </a:solidFill>
            </a:endParaRPr>
          </a:p>
        </p:txBody>
      </p:sp>
    </p:spTree>
    <p:extLst>
      <p:ext uri="{BB962C8B-B14F-4D97-AF65-F5344CB8AC3E}">
        <p14:creationId xmlns:p14="http://schemas.microsoft.com/office/powerpoint/2010/main" val="23782315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a:xfrm>
            <a:off x="3520440" y="1402099"/>
            <a:ext cx="44165520" cy="5090223"/>
          </a:xfrm>
          <a:prstGeom prst="rect">
            <a:avLst/>
          </a:prstGeom>
        </p:spPr>
        <p:txBody>
          <a:bodyPr/>
          <a:lstStyle/>
          <a:p>
            <a:r>
              <a:rPr lang="es-ES"/>
              <a:t>Haga clic para modificar el estilo de título del patrón</a:t>
            </a:r>
            <a:endParaRPr lang="en-US" dirty="0"/>
          </a:p>
        </p:txBody>
      </p:sp>
      <p:sp>
        <p:nvSpPr>
          <p:cNvPr id="3" name="Content Placeholder 2"/>
          <p:cNvSpPr>
            <a:spLocks noGrp="1"/>
          </p:cNvSpPr>
          <p:nvPr>
            <p:ph idx="1"/>
          </p:nvPr>
        </p:nvSpPr>
        <p:spPr>
          <a:xfrm>
            <a:off x="3520440" y="7010484"/>
            <a:ext cx="44165520" cy="16709340"/>
          </a:xfrm>
          <a:prstGeom prst="rect">
            <a:avLst/>
          </a:prstGeo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a:xfrm>
            <a:off x="3520440" y="24408681"/>
            <a:ext cx="11521440" cy="1402097"/>
          </a:xfrm>
          <a:prstGeom prst="rect">
            <a:avLst/>
          </a:prstGeom>
        </p:spPr>
        <p:txBody>
          <a:bodyPr/>
          <a:lstStyle/>
          <a:p>
            <a:fld id="{F33906B8-622A-428E-BD34-157CA5B2577F}" type="datetimeFigureOut">
              <a:rPr lang="es-ES" smtClean="0"/>
              <a:t>04/11/2024</a:t>
            </a:fld>
            <a:endParaRPr lang="es-ES"/>
          </a:p>
        </p:txBody>
      </p:sp>
      <p:sp>
        <p:nvSpPr>
          <p:cNvPr id="5" name="Footer Placeholder 4"/>
          <p:cNvSpPr>
            <a:spLocks noGrp="1"/>
          </p:cNvSpPr>
          <p:nvPr>
            <p:ph type="ftr" sz="quarter" idx="11"/>
          </p:nvPr>
        </p:nvSpPr>
        <p:spPr>
          <a:xfrm>
            <a:off x="16962120" y="24408681"/>
            <a:ext cx="17282160" cy="1402097"/>
          </a:xfrm>
          <a:prstGeom prst="rect">
            <a:avLst/>
          </a:prstGeom>
        </p:spPr>
        <p:txBody>
          <a:bodyPr/>
          <a:lstStyle/>
          <a:p>
            <a:endParaRPr lang="es-ES"/>
          </a:p>
        </p:txBody>
      </p:sp>
      <p:sp>
        <p:nvSpPr>
          <p:cNvPr id="6" name="Slide Number Placeholder 5"/>
          <p:cNvSpPr>
            <a:spLocks noGrp="1"/>
          </p:cNvSpPr>
          <p:nvPr>
            <p:ph type="sldNum" sz="quarter" idx="12"/>
          </p:nvPr>
        </p:nvSpPr>
        <p:spPr>
          <a:xfrm>
            <a:off x="36164520" y="24408681"/>
            <a:ext cx="11521440" cy="1402097"/>
          </a:xfrm>
          <a:prstGeom prst="rect">
            <a:avLst/>
          </a:prstGeom>
        </p:spPr>
        <p:txBody>
          <a:bodyPr/>
          <a:lstStyle/>
          <a:p>
            <a:fld id="{F140326F-0250-41D1-BC86-0FDEA431AF45}" type="slidenum">
              <a:rPr lang="es-ES" smtClean="0"/>
              <a:t>‹#›</a:t>
            </a:fld>
            <a:endParaRPr lang="es-ES"/>
          </a:p>
        </p:txBody>
      </p:sp>
    </p:spTree>
    <p:extLst>
      <p:ext uri="{BB962C8B-B14F-4D97-AF65-F5344CB8AC3E}">
        <p14:creationId xmlns:p14="http://schemas.microsoft.com/office/powerpoint/2010/main" val="36522934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3493770" y="6565475"/>
            <a:ext cx="44165520" cy="10954642"/>
          </a:xfrm>
          <a:prstGeom prst="rect">
            <a:avLst/>
          </a:prstGeom>
        </p:spPr>
        <p:txBody>
          <a:bodyPr anchor="b"/>
          <a:lstStyle>
            <a:lvl1pPr>
              <a:defRPr sz="23040"/>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3493770" y="17623752"/>
            <a:ext cx="44165520" cy="5760788"/>
          </a:xfrm>
          <a:prstGeom prst="rect">
            <a:avLst/>
          </a:prstGeom>
        </p:spPr>
        <p:txBody>
          <a:bodyPr/>
          <a:lstStyle>
            <a:lvl1pPr marL="0" indent="0">
              <a:buNone/>
              <a:defRPr sz="9216">
                <a:solidFill>
                  <a:schemeClr val="tx1">
                    <a:tint val="75000"/>
                  </a:schemeClr>
                </a:solidFill>
              </a:defRPr>
            </a:lvl1pPr>
            <a:lvl2pPr marL="1755648" indent="0">
              <a:buNone/>
              <a:defRPr sz="7680">
                <a:solidFill>
                  <a:schemeClr val="tx1">
                    <a:tint val="75000"/>
                  </a:schemeClr>
                </a:solidFill>
              </a:defRPr>
            </a:lvl2pPr>
            <a:lvl3pPr marL="3511296" indent="0">
              <a:buNone/>
              <a:defRPr sz="6912">
                <a:solidFill>
                  <a:schemeClr val="tx1">
                    <a:tint val="75000"/>
                  </a:schemeClr>
                </a:solidFill>
              </a:defRPr>
            </a:lvl3pPr>
            <a:lvl4pPr marL="5266944" indent="0">
              <a:buNone/>
              <a:defRPr sz="6144">
                <a:solidFill>
                  <a:schemeClr val="tx1">
                    <a:tint val="75000"/>
                  </a:schemeClr>
                </a:solidFill>
              </a:defRPr>
            </a:lvl4pPr>
            <a:lvl5pPr marL="7022592" indent="0">
              <a:buNone/>
              <a:defRPr sz="6144">
                <a:solidFill>
                  <a:schemeClr val="tx1">
                    <a:tint val="75000"/>
                  </a:schemeClr>
                </a:solidFill>
              </a:defRPr>
            </a:lvl5pPr>
            <a:lvl6pPr marL="8778240" indent="0">
              <a:buNone/>
              <a:defRPr sz="6144">
                <a:solidFill>
                  <a:schemeClr val="tx1">
                    <a:tint val="75000"/>
                  </a:schemeClr>
                </a:solidFill>
              </a:defRPr>
            </a:lvl6pPr>
            <a:lvl7pPr marL="10533888" indent="0">
              <a:buNone/>
              <a:defRPr sz="6144">
                <a:solidFill>
                  <a:schemeClr val="tx1">
                    <a:tint val="75000"/>
                  </a:schemeClr>
                </a:solidFill>
              </a:defRPr>
            </a:lvl7pPr>
            <a:lvl8pPr marL="12289536" indent="0">
              <a:buNone/>
              <a:defRPr sz="6144">
                <a:solidFill>
                  <a:schemeClr val="tx1">
                    <a:tint val="75000"/>
                  </a:schemeClr>
                </a:solidFill>
              </a:defRPr>
            </a:lvl8pPr>
            <a:lvl9pPr marL="14045184" indent="0">
              <a:buNone/>
              <a:defRPr sz="6144">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a:xfrm>
            <a:off x="3520440" y="24408681"/>
            <a:ext cx="11521440" cy="1402097"/>
          </a:xfrm>
          <a:prstGeom prst="rect">
            <a:avLst/>
          </a:prstGeom>
        </p:spPr>
        <p:txBody>
          <a:bodyPr/>
          <a:lstStyle/>
          <a:p>
            <a:fld id="{F33906B8-622A-428E-BD34-157CA5B2577F}" type="datetimeFigureOut">
              <a:rPr lang="es-ES" smtClean="0"/>
              <a:t>04/11/2024</a:t>
            </a:fld>
            <a:endParaRPr lang="es-ES"/>
          </a:p>
        </p:txBody>
      </p:sp>
      <p:sp>
        <p:nvSpPr>
          <p:cNvPr id="5" name="Footer Placeholder 4"/>
          <p:cNvSpPr>
            <a:spLocks noGrp="1"/>
          </p:cNvSpPr>
          <p:nvPr>
            <p:ph type="ftr" sz="quarter" idx="11"/>
          </p:nvPr>
        </p:nvSpPr>
        <p:spPr>
          <a:xfrm>
            <a:off x="16962120" y="24408681"/>
            <a:ext cx="17282160" cy="1402097"/>
          </a:xfrm>
          <a:prstGeom prst="rect">
            <a:avLst/>
          </a:prstGeom>
        </p:spPr>
        <p:txBody>
          <a:bodyPr/>
          <a:lstStyle/>
          <a:p>
            <a:endParaRPr lang="es-ES"/>
          </a:p>
        </p:txBody>
      </p:sp>
      <p:sp>
        <p:nvSpPr>
          <p:cNvPr id="6" name="Slide Number Placeholder 5"/>
          <p:cNvSpPr>
            <a:spLocks noGrp="1"/>
          </p:cNvSpPr>
          <p:nvPr>
            <p:ph type="sldNum" sz="quarter" idx="12"/>
          </p:nvPr>
        </p:nvSpPr>
        <p:spPr>
          <a:xfrm>
            <a:off x="36164520" y="24408681"/>
            <a:ext cx="11521440" cy="1402097"/>
          </a:xfrm>
          <a:prstGeom prst="rect">
            <a:avLst/>
          </a:prstGeom>
        </p:spPr>
        <p:txBody>
          <a:bodyPr/>
          <a:lstStyle/>
          <a:p>
            <a:fld id="{F140326F-0250-41D1-BC86-0FDEA431AF45}" type="slidenum">
              <a:rPr lang="es-ES" smtClean="0"/>
              <a:t>‹#›</a:t>
            </a:fld>
            <a:endParaRPr lang="es-ES"/>
          </a:p>
        </p:txBody>
      </p:sp>
    </p:spTree>
    <p:extLst>
      <p:ext uri="{BB962C8B-B14F-4D97-AF65-F5344CB8AC3E}">
        <p14:creationId xmlns:p14="http://schemas.microsoft.com/office/powerpoint/2010/main" val="1751975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a:xfrm>
            <a:off x="3520440" y="1402099"/>
            <a:ext cx="44165520" cy="5090223"/>
          </a:xfrm>
          <a:prstGeom prst="rect">
            <a:avLst/>
          </a:prstGeom>
        </p:spPr>
        <p:txBody>
          <a:bodyPr/>
          <a:lstStyle/>
          <a:p>
            <a:r>
              <a:rPr lang="es-ES"/>
              <a:t>Haga clic para modificar el estilo de título del patrón</a:t>
            </a:r>
            <a:endParaRPr lang="en-US" dirty="0"/>
          </a:p>
        </p:txBody>
      </p:sp>
      <p:sp>
        <p:nvSpPr>
          <p:cNvPr id="3" name="Content Placeholder 2"/>
          <p:cNvSpPr>
            <a:spLocks noGrp="1"/>
          </p:cNvSpPr>
          <p:nvPr>
            <p:ph sz="half" idx="1"/>
          </p:nvPr>
        </p:nvSpPr>
        <p:spPr>
          <a:xfrm>
            <a:off x="3520440" y="7010484"/>
            <a:ext cx="21762720" cy="16709340"/>
          </a:xfrm>
          <a:prstGeom prst="rect">
            <a:avLst/>
          </a:prstGeo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25923240" y="7010484"/>
            <a:ext cx="21762720" cy="16709340"/>
          </a:xfrm>
          <a:prstGeom prst="rect">
            <a:avLst/>
          </a:prstGeo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a:xfrm>
            <a:off x="3520440" y="24408681"/>
            <a:ext cx="11521440" cy="1402097"/>
          </a:xfrm>
          <a:prstGeom prst="rect">
            <a:avLst/>
          </a:prstGeom>
        </p:spPr>
        <p:txBody>
          <a:bodyPr/>
          <a:lstStyle/>
          <a:p>
            <a:fld id="{F33906B8-622A-428E-BD34-157CA5B2577F}" type="datetimeFigureOut">
              <a:rPr lang="es-ES" smtClean="0"/>
              <a:t>04/11/2024</a:t>
            </a:fld>
            <a:endParaRPr lang="es-ES"/>
          </a:p>
        </p:txBody>
      </p:sp>
      <p:sp>
        <p:nvSpPr>
          <p:cNvPr id="6" name="Footer Placeholder 5"/>
          <p:cNvSpPr>
            <a:spLocks noGrp="1"/>
          </p:cNvSpPr>
          <p:nvPr>
            <p:ph type="ftr" sz="quarter" idx="11"/>
          </p:nvPr>
        </p:nvSpPr>
        <p:spPr>
          <a:xfrm>
            <a:off x="16962120" y="24408681"/>
            <a:ext cx="17282160" cy="1402097"/>
          </a:xfrm>
          <a:prstGeom prst="rect">
            <a:avLst/>
          </a:prstGeom>
        </p:spPr>
        <p:txBody>
          <a:bodyPr/>
          <a:lstStyle/>
          <a:p>
            <a:endParaRPr lang="es-ES"/>
          </a:p>
        </p:txBody>
      </p:sp>
      <p:sp>
        <p:nvSpPr>
          <p:cNvPr id="7" name="Slide Number Placeholder 6"/>
          <p:cNvSpPr>
            <a:spLocks noGrp="1"/>
          </p:cNvSpPr>
          <p:nvPr>
            <p:ph type="sldNum" sz="quarter" idx="12"/>
          </p:nvPr>
        </p:nvSpPr>
        <p:spPr>
          <a:xfrm>
            <a:off x="36164520" y="24408681"/>
            <a:ext cx="11521440" cy="1402097"/>
          </a:xfrm>
          <a:prstGeom prst="rect">
            <a:avLst/>
          </a:prstGeom>
        </p:spPr>
        <p:txBody>
          <a:bodyPr/>
          <a:lstStyle/>
          <a:p>
            <a:fld id="{F140326F-0250-41D1-BC86-0FDEA431AF45}" type="slidenum">
              <a:rPr lang="es-ES" smtClean="0"/>
              <a:t>‹#›</a:t>
            </a:fld>
            <a:endParaRPr lang="es-ES"/>
          </a:p>
        </p:txBody>
      </p:sp>
    </p:spTree>
    <p:extLst>
      <p:ext uri="{BB962C8B-B14F-4D97-AF65-F5344CB8AC3E}">
        <p14:creationId xmlns:p14="http://schemas.microsoft.com/office/powerpoint/2010/main" val="25788747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3527110" y="1402099"/>
            <a:ext cx="44165520" cy="5090223"/>
          </a:xfrm>
          <a:prstGeom prst="rect">
            <a:avLst/>
          </a:prstGeom>
        </p:spPr>
        <p:txBody>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3527112" y="6455744"/>
            <a:ext cx="21662705" cy="3163860"/>
          </a:xfrm>
          <a:prstGeom prst="rect">
            <a:avLst/>
          </a:prstGeom>
        </p:spPr>
        <p:txBody>
          <a:bodyPr anchor="b"/>
          <a:lstStyle>
            <a:lvl1pPr marL="0" indent="0">
              <a:buNone/>
              <a:defRPr sz="9216" b="1"/>
            </a:lvl1pPr>
            <a:lvl2pPr marL="1755648" indent="0">
              <a:buNone/>
              <a:defRPr sz="7680" b="1"/>
            </a:lvl2pPr>
            <a:lvl3pPr marL="3511296" indent="0">
              <a:buNone/>
              <a:defRPr sz="6912" b="1"/>
            </a:lvl3pPr>
            <a:lvl4pPr marL="5266944" indent="0">
              <a:buNone/>
              <a:defRPr sz="6144" b="1"/>
            </a:lvl4pPr>
            <a:lvl5pPr marL="7022592" indent="0">
              <a:buNone/>
              <a:defRPr sz="6144" b="1"/>
            </a:lvl5pPr>
            <a:lvl6pPr marL="8778240" indent="0">
              <a:buNone/>
              <a:defRPr sz="6144" b="1"/>
            </a:lvl6pPr>
            <a:lvl7pPr marL="10533888" indent="0">
              <a:buNone/>
              <a:defRPr sz="6144" b="1"/>
            </a:lvl7pPr>
            <a:lvl8pPr marL="12289536" indent="0">
              <a:buNone/>
              <a:defRPr sz="6144" b="1"/>
            </a:lvl8pPr>
            <a:lvl9pPr marL="14045184" indent="0">
              <a:buNone/>
              <a:defRPr sz="6144" b="1"/>
            </a:lvl9pPr>
          </a:lstStyle>
          <a:p>
            <a:pPr lvl="0"/>
            <a:r>
              <a:rPr lang="es-ES"/>
              <a:t>Haga clic para modificar los estilos de texto del patrón</a:t>
            </a:r>
          </a:p>
        </p:txBody>
      </p:sp>
      <p:sp>
        <p:nvSpPr>
          <p:cNvPr id="4" name="Content Placeholder 3"/>
          <p:cNvSpPr>
            <a:spLocks noGrp="1"/>
          </p:cNvSpPr>
          <p:nvPr>
            <p:ph sz="half" idx="2"/>
          </p:nvPr>
        </p:nvSpPr>
        <p:spPr>
          <a:xfrm>
            <a:off x="3527112" y="9619604"/>
            <a:ext cx="21662705" cy="14148989"/>
          </a:xfrm>
          <a:prstGeom prst="rect">
            <a:avLst/>
          </a:prstGeo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25923240" y="6455744"/>
            <a:ext cx="21769390" cy="3163860"/>
          </a:xfrm>
          <a:prstGeom prst="rect">
            <a:avLst/>
          </a:prstGeom>
        </p:spPr>
        <p:txBody>
          <a:bodyPr anchor="b"/>
          <a:lstStyle>
            <a:lvl1pPr marL="0" indent="0">
              <a:buNone/>
              <a:defRPr sz="9216" b="1"/>
            </a:lvl1pPr>
            <a:lvl2pPr marL="1755648" indent="0">
              <a:buNone/>
              <a:defRPr sz="7680" b="1"/>
            </a:lvl2pPr>
            <a:lvl3pPr marL="3511296" indent="0">
              <a:buNone/>
              <a:defRPr sz="6912" b="1"/>
            </a:lvl3pPr>
            <a:lvl4pPr marL="5266944" indent="0">
              <a:buNone/>
              <a:defRPr sz="6144" b="1"/>
            </a:lvl4pPr>
            <a:lvl5pPr marL="7022592" indent="0">
              <a:buNone/>
              <a:defRPr sz="6144" b="1"/>
            </a:lvl5pPr>
            <a:lvl6pPr marL="8778240" indent="0">
              <a:buNone/>
              <a:defRPr sz="6144" b="1"/>
            </a:lvl6pPr>
            <a:lvl7pPr marL="10533888" indent="0">
              <a:buNone/>
              <a:defRPr sz="6144" b="1"/>
            </a:lvl7pPr>
            <a:lvl8pPr marL="12289536" indent="0">
              <a:buNone/>
              <a:defRPr sz="6144" b="1"/>
            </a:lvl8pPr>
            <a:lvl9pPr marL="14045184" indent="0">
              <a:buNone/>
              <a:defRPr sz="6144" b="1"/>
            </a:lvl9pPr>
          </a:lstStyle>
          <a:p>
            <a:pPr lvl="0"/>
            <a:r>
              <a:rPr lang="es-ES"/>
              <a:t>Haga clic para modificar los estilos de texto del patrón</a:t>
            </a:r>
          </a:p>
        </p:txBody>
      </p:sp>
      <p:sp>
        <p:nvSpPr>
          <p:cNvPr id="6" name="Content Placeholder 5"/>
          <p:cNvSpPr>
            <a:spLocks noGrp="1"/>
          </p:cNvSpPr>
          <p:nvPr>
            <p:ph sz="quarter" idx="4"/>
          </p:nvPr>
        </p:nvSpPr>
        <p:spPr>
          <a:xfrm>
            <a:off x="25923240" y="9619604"/>
            <a:ext cx="21769390" cy="14148989"/>
          </a:xfrm>
          <a:prstGeom prst="rect">
            <a:avLst/>
          </a:prstGeo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a:xfrm>
            <a:off x="3520440" y="24408681"/>
            <a:ext cx="11521440" cy="1402097"/>
          </a:xfrm>
          <a:prstGeom prst="rect">
            <a:avLst/>
          </a:prstGeom>
        </p:spPr>
        <p:txBody>
          <a:bodyPr/>
          <a:lstStyle/>
          <a:p>
            <a:fld id="{F33906B8-622A-428E-BD34-157CA5B2577F}" type="datetimeFigureOut">
              <a:rPr lang="es-ES" smtClean="0"/>
              <a:t>04/11/2024</a:t>
            </a:fld>
            <a:endParaRPr lang="es-ES"/>
          </a:p>
        </p:txBody>
      </p:sp>
      <p:sp>
        <p:nvSpPr>
          <p:cNvPr id="8" name="Footer Placeholder 7"/>
          <p:cNvSpPr>
            <a:spLocks noGrp="1"/>
          </p:cNvSpPr>
          <p:nvPr>
            <p:ph type="ftr" sz="quarter" idx="11"/>
          </p:nvPr>
        </p:nvSpPr>
        <p:spPr>
          <a:xfrm>
            <a:off x="16962120" y="24408681"/>
            <a:ext cx="17282160" cy="1402097"/>
          </a:xfrm>
          <a:prstGeom prst="rect">
            <a:avLst/>
          </a:prstGeom>
        </p:spPr>
        <p:txBody>
          <a:bodyPr/>
          <a:lstStyle/>
          <a:p>
            <a:endParaRPr lang="es-ES"/>
          </a:p>
        </p:txBody>
      </p:sp>
      <p:sp>
        <p:nvSpPr>
          <p:cNvPr id="9" name="Slide Number Placeholder 8"/>
          <p:cNvSpPr>
            <a:spLocks noGrp="1"/>
          </p:cNvSpPr>
          <p:nvPr>
            <p:ph type="sldNum" sz="quarter" idx="12"/>
          </p:nvPr>
        </p:nvSpPr>
        <p:spPr>
          <a:xfrm>
            <a:off x="36164520" y="24408681"/>
            <a:ext cx="11521440" cy="1402097"/>
          </a:xfrm>
          <a:prstGeom prst="rect">
            <a:avLst/>
          </a:prstGeom>
        </p:spPr>
        <p:txBody>
          <a:bodyPr/>
          <a:lstStyle/>
          <a:p>
            <a:fld id="{F140326F-0250-41D1-BC86-0FDEA431AF45}" type="slidenum">
              <a:rPr lang="es-ES" smtClean="0"/>
              <a:t>‹#›</a:t>
            </a:fld>
            <a:endParaRPr lang="es-ES"/>
          </a:p>
        </p:txBody>
      </p:sp>
    </p:spTree>
    <p:extLst>
      <p:ext uri="{BB962C8B-B14F-4D97-AF65-F5344CB8AC3E}">
        <p14:creationId xmlns:p14="http://schemas.microsoft.com/office/powerpoint/2010/main" val="36744021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a:xfrm>
            <a:off x="3520440" y="1402099"/>
            <a:ext cx="44165520" cy="5090223"/>
          </a:xfrm>
          <a:prstGeom prst="rect">
            <a:avLst/>
          </a:prstGeom>
        </p:spPr>
        <p:txBody>
          <a:bodyPr/>
          <a:lstStyle/>
          <a:p>
            <a:r>
              <a:rPr lang="es-ES"/>
              <a:t>Haga clic para modificar el estilo de título del patrón</a:t>
            </a:r>
            <a:endParaRPr lang="en-US" dirty="0"/>
          </a:p>
        </p:txBody>
      </p:sp>
      <p:sp>
        <p:nvSpPr>
          <p:cNvPr id="3" name="Date Placeholder 2"/>
          <p:cNvSpPr>
            <a:spLocks noGrp="1"/>
          </p:cNvSpPr>
          <p:nvPr>
            <p:ph type="dt" sz="half" idx="10"/>
          </p:nvPr>
        </p:nvSpPr>
        <p:spPr>
          <a:xfrm>
            <a:off x="3520440" y="24408681"/>
            <a:ext cx="11521440" cy="1402097"/>
          </a:xfrm>
          <a:prstGeom prst="rect">
            <a:avLst/>
          </a:prstGeom>
        </p:spPr>
        <p:txBody>
          <a:bodyPr/>
          <a:lstStyle/>
          <a:p>
            <a:fld id="{F33906B8-622A-428E-BD34-157CA5B2577F}" type="datetimeFigureOut">
              <a:rPr lang="es-ES" smtClean="0"/>
              <a:t>04/11/2024</a:t>
            </a:fld>
            <a:endParaRPr lang="es-ES"/>
          </a:p>
        </p:txBody>
      </p:sp>
      <p:sp>
        <p:nvSpPr>
          <p:cNvPr id="4" name="Footer Placeholder 3"/>
          <p:cNvSpPr>
            <a:spLocks noGrp="1"/>
          </p:cNvSpPr>
          <p:nvPr>
            <p:ph type="ftr" sz="quarter" idx="11"/>
          </p:nvPr>
        </p:nvSpPr>
        <p:spPr>
          <a:xfrm>
            <a:off x="16962120" y="24408681"/>
            <a:ext cx="17282160" cy="1402097"/>
          </a:xfrm>
          <a:prstGeom prst="rect">
            <a:avLst/>
          </a:prstGeom>
        </p:spPr>
        <p:txBody>
          <a:bodyPr/>
          <a:lstStyle/>
          <a:p>
            <a:endParaRPr lang="es-ES"/>
          </a:p>
        </p:txBody>
      </p:sp>
      <p:sp>
        <p:nvSpPr>
          <p:cNvPr id="5" name="Slide Number Placeholder 4"/>
          <p:cNvSpPr>
            <a:spLocks noGrp="1"/>
          </p:cNvSpPr>
          <p:nvPr>
            <p:ph type="sldNum" sz="quarter" idx="12"/>
          </p:nvPr>
        </p:nvSpPr>
        <p:spPr>
          <a:xfrm>
            <a:off x="36164520" y="24408681"/>
            <a:ext cx="11521440" cy="1402097"/>
          </a:xfrm>
          <a:prstGeom prst="rect">
            <a:avLst/>
          </a:prstGeom>
        </p:spPr>
        <p:txBody>
          <a:bodyPr/>
          <a:lstStyle/>
          <a:p>
            <a:fld id="{F140326F-0250-41D1-BC86-0FDEA431AF45}" type="slidenum">
              <a:rPr lang="es-ES" smtClean="0"/>
              <a:t>‹#›</a:t>
            </a:fld>
            <a:endParaRPr lang="es-ES"/>
          </a:p>
        </p:txBody>
      </p:sp>
    </p:spTree>
    <p:extLst>
      <p:ext uri="{BB962C8B-B14F-4D97-AF65-F5344CB8AC3E}">
        <p14:creationId xmlns:p14="http://schemas.microsoft.com/office/powerpoint/2010/main" val="16626373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3520440" y="24408681"/>
            <a:ext cx="11521440" cy="1402097"/>
          </a:xfrm>
          <a:prstGeom prst="rect">
            <a:avLst/>
          </a:prstGeom>
        </p:spPr>
        <p:txBody>
          <a:bodyPr/>
          <a:lstStyle/>
          <a:p>
            <a:fld id="{F33906B8-622A-428E-BD34-157CA5B2577F}" type="datetimeFigureOut">
              <a:rPr lang="es-ES" smtClean="0"/>
              <a:t>04/11/2024</a:t>
            </a:fld>
            <a:endParaRPr lang="es-ES"/>
          </a:p>
        </p:txBody>
      </p:sp>
      <p:sp>
        <p:nvSpPr>
          <p:cNvPr id="3" name="Footer Placeholder 2"/>
          <p:cNvSpPr>
            <a:spLocks noGrp="1"/>
          </p:cNvSpPr>
          <p:nvPr>
            <p:ph type="ftr" sz="quarter" idx="11"/>
          </p:nvPr>
        </p:nvSpPr>
        <p:spPr>
          <a:xfrm>
            <a:off x="16962120" y="24408681"/>
            <a:ext cx="17282160" cy="1402097"/>
          </a:xfrm>
          <a:prstGeom prst="rect">
            <a:avLst/>
          </a:prstGeom>
        </p:spPr>
        <p:txBody>
          <a:bodyPr/>
          <a:lstStyle/>
          <a:p>
            <a:endParaRPr lang="es-ES"/>
          </a:p>
        </p:txBody>
      </p:sp>
      <p:sp>
        <p:nvSpPr>
          <p:cNvPr id="4" name="Slide Number Placeholder 3"/>
          <p:cNvSpPr>
            <a:spLocks noGrp="1"/>
          </p:cNvSpPr>
          <p:nvPr>
            <p:ph type="sldNum" sz="quarter" idx="12"/>
          </p:nvPr>
        </p:nvSpPr>
        <p:spPr>
          <a:xfrm>
            <a:off x="36164520" y="24408681"/>
            <a:ext cx="11521440" cy="1402097"/>
          </a:xfrm>
          <a:prstGeom prst="rect">
            <a:avLst/>
          </a:prstGeom>
        </p:spPr>
        <p:txBody>
          <a:bodyPr/>
          <a:lstStyle/>
          <a:p>
            <a:fld id="{F140326F-0250-41D1-BC86-0FDEA431AF45}" type="slidenum">
              <a:rPr lang="es-ES" smtClean="0"/>
              <a:t>‹#›</a:t>
            </a:fld>
            <a:endParaRPr lang="es-ES"/>
          </a:p>
        </p:txBody>
      </p:sp>
    </p:spTree>
    <p:extLst>
      <p:ext uri="{BB962C8B-B14F-4D97-AF65-F5344CB8AC3E}">
        <p14:creationId xmlns:p14="http://schemas.microsoft.com/office/powerpoint/2010/main" val="17069047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3527112" y="1755669"/>
            <a:ext cx="16515395" cy="6144842"/>
          </a:xfrm>
          <a:prstGeom prst="rect">
            <a:avLst/>
          </a:prstGeom>
        </p:spPr>
        <p:txBody>
          <a:bodyPr anchor="b"/>
          <a:lstStyle>
            <a:lvl1pPr>
              <a:defRPr sz="12288"/>
            </a:lvl1pPr>
          </a:lstStyle>
          <a:p>
            <a:r>
              <a:rPr lang="es-ES"/>
              <a:t>Haga clic para modificar el estilo de título del patrón</a:t>
            </a:r>
            <a:endParaRPr lang="en-US" dirty="0"/>
          </a:p>
        </p:txBody>
      </p:sp>
      <p:sp>
        <p:nvSpPr>
          <p:cNvPr id="3" name="Content Placeholder 2"/>
          <p:cNvSpPr>
            <a:spLocks noGrp="1"/>
          </p:cNvSpPr>
          <p:nvPr>
            <p:ph idx="1"/>
          </p:nvPr>
        </p:nvSpPr>
        <p:spPr>
          <a:xfrm>
            <a:off x="21769390" y="3791760"/>
            <a:ext cx="25923240" cy="18714946"/>
          </a:xfrm>
          <a:prstGeom prst="rect">
            <a:avLst/>
          </a:prstGeom>
        </p:spPr>
        <p:txBody>
          <a:bodyPr/>
          <a:lstStyle>
            <a:lvl1pPr>
              <a:defRPr sz="12288"/>
            </a:lvl1pPr>
            <a:lvl2pPr>
              <a:defRPr sz="10752"/>
            </a:lvl2pPr>
            <a:lvl3pPr>
              <a:defRPr sz="9216"/>
            </a:lvl3pPr>
            <a:lvl4pPr>
              <a:defRPr sz="7680"/>
            </a:lvl4pPr>
            <a:lvl5pPr>
              <a:defRPr sz="7680"/>
            </a:lvl5pPr>
            <a:lvl6pPr>
              <a:defRPr sz="7680"/>
            </a:lvl6pPr>
            <a:lvl7pPr>
              <a:defRPr sz="7680"/>
            </a:lvl7pPr>
            <a:lvl8pPr>
              <a:defRPr sz="7680"/>
            </a:lvl8pPr>
            <a:lvl9pPr>
              <a:defRPr sz="768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3527112" y="7900511"/>
            <a:ext cx="16515395" cy="14636675"/>
          </a:xfrm>
          <a:prstGeom prst="rect">
            <a:avLst/>
          </a:prstGeom>
        </p:spPr>
        <p:txBody>
          <a:bodyPr/>
          <a:lstStyle>
            <a:lvl1pPr marL="0" indent="0">
              <a:buNone/>
              <a:defRPr sz="6144"/>
            </a:lvl1pPr>
            <a:lvl2pPr marL="1755648" indent="0">
              <a:buNone/>
              <a:defRPr sz="5376"/>
            </a:lvl2pPr>
            <a:lvl3pPr marL="3511296" indent="0">
              <a:buNone/>
              <a:defRPr sz="4608"/>
            </a:lvl3pPr>
            <a:lvl4pPr marL="5266944" indent="0">
              <a:buNone/>
              <a:defRPr sz="3840"/>
            </a:lvl4pPr>
            <a:lvl5pPr marL="7022592" indent="0">
              <a:buNone/>
              <a:defRPr sz="3840"/>
            </a:lvl5pPr>
            <a:lvl6pPr marL="8778240" indent="0">
              <a:buNone/>
              <a:defRPr sz="3840"/>
            </a:lvl6pPr>
            <a:lvl7pPr marL="10533888" indent="0">
              <a:buNone/>
              <a:defRPr sz="3840"/>
            </a:lvl7pPr>
            <a:lvl8pPr marL="12289536" indent="0">
              <a:buNone/>
              <a:defRPr sz="3840"/>
            </a:lvl8pPr>
            <a:lvl9pPr marL="14045184" indent="0">
              <a:buNone/>
              <a:defRPr sz="3840"/>
            </a:lvl9pPr>
          </a:lstStyle>
          <a:p>
            <a:pPr lvl="0"/>
            <a:r>
              <a:rPr lang="es-ES"/>
              <a:t>Haga clic para modificar los estilos de texto del patrón</a:t>
            </a:r>
          </a:p>
        </p:txBody>
      </p:sp>
      <p:sp>
        <p:nvSpPr>
          <p:cNvPr id="5" name="Date Placeholder 4"/>
          <p:cNvSpPr>
            <a:spLocks noGrp="1"/>
          </p:cNvSpPr>
          <p:nvPr>
            <p:ph type="dt" sz="half" idx="10"/>
          </p:nvPr>
        </p:nvSpPr>
        <p:spPr>
          <a:xfrm>
            <a:off x="3520440" y="24408681"/>
            <a:ext cx="11521440" cy="1402097"/>
          </a:xfrm>
          <a:prstGeom prst="rect">
            <a:avLst/>
          </a:prstGeom>
        </p:spPr>
        <p:txBody>
          <a:bodyPr/>
          <a:lstStyle/>
          <a:p>
            <a:fld id="{F33906B8-622A-428E-BD34-157CA5B2577F}" type="datetimeFigureOut">
              <a:rPr lang="es-ES" smtClean="0"/>
              <a:t>04/11/2024</a:t>
            </a:fld>
            <a:endParaRPr lang="es-ES"/>
          </a:p>
        </p:txBody>
      </p:sp>
      <p:sp>
        <p:nvSpPr>
          <p:cNvPr id="6" name="Footer Placeholder 5"/>
          <p:cNvSpPr>
            <a:spLocks noGrp="1"/>
          </p:cNvSpPr>
          <p:nvPr>
            <p:ph type="ftr" sz="quarter" idx="11"/>
          </p:nvPr>
        </p:nvSpPr>
        <p:spPr>
          <a:xfrm>
            <a:off x="16962120" y="24408681"/>
            <a:ext cx="17282160" cy="1402097"/>
          </a:xfrm>
          <a:prstGeom prst="rect">
            <a:avLst/>
          </a:prstGeom>
        </p:spPr>
        <p:txBody>
          <a:bodyPr/>
          <a:lstStyle/>
          <a:p>
            <a:endParaRPr lang="es-ES"/>
          </a:p>
        </p:txBody>
      </p:sp>
      <p:sp>
        <p:nvSpPr>
          <p:cNvPr id="7" name="Slide Number Placeholder 6"/>
          <p:cNvSpPr>
            <a:spLocks noGrp="1"/>
          </p:cNvSpPr>
          <p:nvPr>
            <p:ph type="sldNum" sz="quarter" idx="12"/>
          </p:nvPr>
        </p:nvSpPr>
        <p:spPr>
          <a:xfrm>
            <a:off x="36164520" y="24408681"/>
            <a:ext cx="11521440" cy="1402097"/>
          </a:xfrm>
          <a:prstGeom prst="rect">
            <a:avLst/>
          </a:prstGeom>
        </p:spPr>
        <p:txBody>
          <a:bodyPr/>
          <a:lstStyle/>
          <a:p>
            <a:fld id="{F140326F-0250-41D1-BC86-0FDEA431AF45}" type="slidenum">
              <a:rPr lang="es-ES" smtClean="0"/>
              <a:t>‹#›</a:t>
            </a:fld>
            <a:endParaRPr lang="es-ES"/>
          </a:p>
        </p:txBody>
      </p:sp>
    </p:spTree>
    <p:extLst>
      <p:ext uri="{BB962C8B-B14F-4D97-AF65-F5344CB8AC3E}">
        <p14:creationId xmlns:p14="http://schemas.microsoft.com/office/powerpoint/2010/main" val="41845912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3527112" y="1755669"/>
            <a:ext cx="16515395" cy="6144842"/>
          </a:xfrm>
          <a:prstGeom prst="rect">
            <a:avLst/>
          </a:prstGeom>
        </p:spPr>
        <p:txBody>
          <a:bodyPr anchor="b"/>
          <a:lstStyle>
            <a:lvl1pPr>
              <a:defRPr sz="12288"/>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21769390" y="3791760"/>
            <a:ext cx="25923240" cy="18714946"/>
          </a:xfrm>
          <a:prstGeom prst="rect">
            <a:avLst/>
          </a:prstGeom>
        </p:spPr>
        <p:txBody>
          <a:bodyPr anchor="t"/>
          <a:lstStyle>
            <a:lvl1pPr marL="0" indent="0">
              <a:buNone/>
              <a:defRPr sz="12288"/>
            </a:lvl1pPr>
            <a:lvl2pPr marL="1755648" indent="0">
              <a:buNone/>
              <a:defRPr sz="10752"/>
            </a:lvl2pPr>
            <a:lvl3pPr marL="3511296" indent="0">
              <a:buNone/>
              <a:defRPr sz="9216"/>
            </a:lvl3pPr>
            <a:lvl4pPr marL="5266944" indent="0">
              <a:buNone/>
              <a:defRPr sz="7680"/>
            </a:lvl4pPr>
            <a:lvl5pPr marL="7022592" indent="0">
              <a:buNone/>
              <a:defRPr sz="7680"/>
            </a:lvl5pPr>
            <a:lvl6pPr marL="8778240" indent="0">
              <a:buNone/>
              <a:defRPr sz="7680"/>
            </a:lvl6pPr>
            <a:lvl7pPr marL="10533888" indent="0">
              <a:buNone/>
              <a:defRPr sz="7680"/>
            </a:lvl7pPr>
            <a:lvl8pPr marL="12289536" indent="0">
              <a:buNone/>
              <a:defRPr sz="7680"/>
            </a:lvl8pPr>
            <a:lvl9pPr marL="14045184" indent="0">
              <a:buNone/>
              <a:defRPr sz="768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3527112" y="7900511"/>
            <a:ext cx="16515395" cy="14636675"/>
          </a:xfrm>
          <a:prstGeom prst="rect">
            <a:avLst/>
          </a:prstGeom>
        </p:spPr>
        <p:txBody>
          <a:bodyPr/>
          <a:lstStyle>
            <a:lvl1pPr marL="0" indent="0">
              <a:buNone/>
              <a:defRPr sz="6144"/>
            </a:lvl1pPr>
            <a:lvl2pPr marL="1755648" indent="0">
              <a:buNone/>
              <a:defRPr sz="5376"/>
            </a:lvl2pPr>
            <a:lvl3pPr marL="3511296" indent="0">
              <a:buNone/>
              <a:defRPr sz="4608"/>
            </a:lvl3pPr>
            <a:lvl4pPr marL="5266944" indent="0">
              <a:buNone/>
              <a:defRPr sz="3840"/>
            </a:lvl4pPr>
            <a:lvl5pPr marL="7022592" indent="0">
              <a:buNone/>
              <a:defRPr sz="3840"/>
            </a:lvl5pPr>
            <a:lvl6pPr marL="8778240" indent="0">
              <a:buNone/>
              <a:defRPr sz="3840"/>
            </a:lvl6pPr>
            <a:lvl7pPr marL="10533888" indent="0">
              <a:buNone/>
              <a:defRPr sz="3840"/>
            </a:lvl7pPr>
            <a:lvl8pPr marL="12289536" indent="0">
              <a:buNone/>
              <a:defRPr sz="3840"/>
            </a:lvl8pPr>
            <a:lvl9pPr marL="14045184" indent="0">
              <a:buNone/>
              <a:defRPr sz="3840"/>
            </a:lvl9pPr>
          </a:lstStyle>
          <a:p>
            <a:pPr lvl="0"/>
            <a:r>
              <a:rPr lang="es-ES"/>
              <a:t>Haga clic para modificar los estilos de texto del patrón</a:t>
            </a:r>
          </a:p>
        </p:txBody>
      </p:sp>
      <p:sp>
        <p:nvSpPr>
          <p:cNvPr id="5" name="Date Placeholder 4"/>
          <p:cNvSpPr>
            <a:spLocks noGrp="1"/>
          </p:cNvSpPr>
          <p:nvPr>
            <p:ph type="dt" sz="half" idx="10"/>
          </p:nvPr>
        </p:nvSpPr>
        <p:spPr>
          <a:xfrm>
            <a:off x="3520440" y="24408681"/>
            <a:ext cx="11521440" cy="1402097"/>
          </a:xfrm>
          <a:prstGeom prst="rect">
            <a:avLst/>
          </a:prstGeom>
        </p:spPr>
        <p:txBody>
          <a:bodyPr/>
          <a:lstStyle/>
          <a:p>
            <a:fld id="{F33906B8-622A-428E-BD34-157CA5B2577F}" type="datetimeFigureOut">
              <a:rPr lang="es-ES" smtClean="0"/>
              <a:t>04/11/2024</a:t>
            </a:fld>
            <a:endParaRPr lang="es-ES"/>
          </a:p>
        </p:txBody>
      </p:sp>
      <p:sp>
        <p:nvSpPr>
          <p:cNvPr id="6" name="Footer Placeholder 5"/>
          <p:cNvSpPr>
            <a:spLocks noGrp="1"/>
          </p:cNvSpPr>
          <p:nvPr>
            <p:ph type="ftr" sz="quarter" idx="11"/>
          </p:nvPr>
        </p:nvSpPr>
        <p:spPr>
          <a:xfrm>
            <a:off x="16962120" y="24408681"/>
            <a:ext cx="17282160" cy="1402097"/>
          </a:xfrm>
          <a:prstGeom prst="rect">
            <a:avLst/>
          </a:prstGeom>
        </p:spPr>
        <p:txBody>
          <a:bodyPr/>
          <a:lstStyle/>
          <a:p>
            <a:endParaRPr lang="es-ES"/>
          </a:p>
        </p:txBody>
      </p:sp>
      <p:sp>
        <p:nvSpPr>
          <p:cNvPr id="7" name="Slide Number Placeholder 6"/>
          <p:cNvSpPr>
            <a:spLocks noGrp="1"/>
          </p:cNvSpPr>
          <p:nvPr>
            <p:ph type="sldNum" sz="quarter" idx="12"/>
          </p:nvPr>
        </p:nvSpPr>
        <p:spPr>
          <a:xfrm>
            <a:off x="36164520" y="24408681"/>
            <a:ext cx="11521440" cy="1402097"/>
          </a:xfrm>
          <a:prstGeom prst="rect">
            <a:avLst/>
          </a:prstGeom>
        </p:spPr>
        <p:txBody>
          <a:bodyPr/>
          <a:lstStyle/>
          <a:p>
            <a:fld id="{F140326F-0250-41D1-BC86-0FDEA431AF45}" type="slidenum">
              <a:rPr lang="es-ES" smtClean="0"/>
              <a:t>‹#›</a:t>
            </a:fld>
            <a:endParaRPr lang="es-ES"/>
          </a:p>
        </p:txBody>
      </p:sp>
    </p:spTree>
    <p:extLst>
      <p:ext uri="{BB962C8B-B14F-4D97-AF65-F5344CB8AC3E}">
        <p14:creationId xmlns:p14="http://schemas.microsoft.com/office/powerpoint/2010/main" val="18424245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4277774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txStyles>
    <p:titleStyle>
      <a:lvl1pPr algn="l" defTabSz="3511296" rtl="0" eaLnBrk="1" latinLnBrk="0" hangingPunct="1">
        <a:lnSpc>
          <a:spcPct val="90000"/>
        </a:lnSpc>
        <a:spcBef>
          <a:spcPct val="0"/>
        </a:spcBef>
        <a:buNone/>
        <a:defRPr sz="16896" kern="1200">
          <a:solidFill>
            <a:schemeClr val="tx1"/>
          </a:solidFill>
          <a:latin typeface="+mj-lt"/>
          <a:ea typeface="+mj-ea"/>
          <a:cs typeface="+mj-cs"/>
        </a:defRPr>
      </a:lvl1pPr>
    </p:titleStyle>
    <p:bodyStyle>
      <a:lvl1pPr marL="877824" indent="-877824" algn="l" defTabSz="3511296" rtl="0" eaLnBrk="1" latinLnBrk="0" hangingPunct="1">
        <a:lnSpc>
          <a:spcPct val="90000"/>
        </a:lnSpc>
        <a:spcBef>
          <a:spcPts val="3840"/>
        </a:spcBef>
        <a:buFont typeface="Arial" panose="020B0604020202020204" pitchFamily="34" charset="0"/>
        <a:buChar char="•"/>
        <a:defRPr sz="10752" kern="1200">
          <a:solidFill>
            <a:schemeClr val="tx1"/>
          </a:solidFill>
          <a:latin typeface="+mn-lt"/>
          <a:ea typeface="+mn-ea"/>
          <a:cs typeface="+mn-cs"/>
        </a:defRPr>
      </a:lvl1pPr>
      <a:lvl2pPr marL="2633472" indent="-877824" algn="l" defTabSz="3511296" rtl="0" eaLnBrk="1" latinLnBrk="0" hangingPunct="1">
        <a:lnSpc>
          <a:spcPct val="90000"/>
        </a:lnSpc>
        <a:spcBef>
          <a:spcPts val="1920"/>
        </a:spcBef>
        <a:buFont typeface="Arial" panose="020B0604020202020204" pitchFamily="34" charset="0"/>
        <a:buChar char="•"/>
        <a:defRPr sz="9216" kern="1200">
          <a:solidFill>
            <a:schemeClr val="tx1"/>
          </a:solidFill>
          <a:latin typeface="+mn-lt"/>
          <a:ea typeface="+mn-ea"/>
          <a:cs typeface="+mn-cs"/>
        </a:defRPr>
      </a:lvl2pPr>
      <a:lvl3pPr marL="4389120" indent="-877824" algn="l" defTabSz="3511296" rtl="0" eaLnBrk="1" latinLnBrk="0" hangingPunct="1">
        <a:lnSpc>
          <a:spcPct val="90000"/>
        </a:lnSpc>
        <a:spcBef>
          <a:spcPts val="1920"/>
        </a:spcBef>
        <a:buFont typeface="Arial" panose="020B0604020202020204" pitchFamily="34" charset="0"/>
        <a:buChar char="•"/>
        <a:defRPr sz="7680" kern="1200">
          <a:solidFill>
            <a:schemeClr val="tx1"/>
          </a:solidFill>
          <a:latin typeface="+mn-lt"/>
          <a:ea typeface="+mn-ea"/>
          <a:cs typeface="+mn-cs"/>
        </a:defRPr>
      </a:lvl3pPr>
      <a:lvl4pPr marL="6144768" indent="-877824" algn="l" defTabSz="3511296" rtl="0" eaLnBrk="1" latinLnBrk="0" hangingPunct="1">
        <a:lnSpc>
          <a:spcPct val="90000"/>
        </a:lnSpc>
        <a:spcBef>
          <a:spcPts val="1920"/>
        </a:spcBef>
        <a:buFont typeface="Arial" panose="020B0604020202020204" pitchFamily="34" charset="0"/>
        <a:buChar char="•"/>
        <a:defRPr sz="6912" kern="1200">
          <a:solidFill>
            <a:schemeClr val="tx1"/>
          </a:solidFill>
          <a:latin typeface="+mn-lt"/>
          <a:ea typeface="+mn-ea"/>
          <a:cs typeface="+mn-cs"/>
        </a:defRPr>
      </a:lvl4pPr>
      <a:lvl5pPr marL="7900416" indent="-877824" algn="l" defTabSz="3511296" rtl="0" eaLnBrk="1" latinLnBrk="0" hangingPunct="1">
        <a:lnSpc>
          <a:spcPct val="90000"/>
        </a:lnSpc>
        <a:spcBef>
          <a:spcPts val="1920"/>
        </a:spcBef>
        <a:buFont typeface="Arial" panose="020B0604020202020204" pitchFamily="34" charset="0"/>
        <a:buChar char="•"/>
        <a:defRPr sz="6912" kern="1200">
          <a:solidFill>
            <a:schemeClr val="tx1"/>
          </a:solidFill>
          <a:latin typeface="+mn-lt"/>
          <a:ea typeface="+mn-ea"/>
          <a:cs typeface="+mn-cs"/>
        </a:defRPr>
      </a:lvl5pPr>
      <a:lvl6pPr marL="9656064" indent="-877824" algn="l" defTabSz="3511296" rtl="0" eaLnBrk="1" latinLnBrk="0" hangingPunct="1">
        <a:lnSpc>
          <a:spcPct val="90000"/>
        </a:lnSpc>
        <a:spcBef>
          <a:spcPts val="1920"/>
        </a:spcBef>
        <a:buFont typeface="Arial" panose="020B0604020202020204" pitchFamily="34" charset="0"/>
        <a:buChar char="•"/>
        <a:defRPr sz="6912" kern="1200">
          <a:solidFill>
            <a:schemeClr val="tx1"/>
          </a:solidFill>
          <a:latin typeface="+mn-lt"/>
          <a:ea typeface="+mn-ea"/>
          <a:cs typeface="+mn-cs"/>
        </a:defRPr>
      </a:lvl6pPr>
      <a:lvl7pPr marL="11411712" indent="-877824" algn="l" defTabSz="3511296" rtl="0" eaLnBrk="1" latinLnBrk="0" hangingPunct="1">
        <a:lnSpc>
          <a:spcPct val="90000"/>
        </a:lnSpc>
        <a:spcBef>
          <a:spcPts val="1920"/>
        </a:spcBef>
        <a:buFont typeface="Arial" panose="020B0604020202020204" pitchFamily="34" charset="0"/>
        <a:buChar char="•"/>
        <a:defRPr sz="6912" kern="1200">
          <a:solidFill>
            <a:schemeClr val="tx1"/>
          </a:solidFill>
          <a:latin typeface="+mn-lt"/>
          <a:ea typeface="+mn-ea"/>
          <a:cs typeface="+mn-cs"/>
        </a:defRPr>
      </a:lvl7pPr>
      <a:lvl8pPr marL="13167360" indent="-877824" algn="l" defTabSz="3511296" rtl="0" eaLnBrk="1" latinLnBrk="0" hangingPunct="1">
        <a:lnSpc>
          <a:spcPct val="90000"/>
        </a:lnSpc>
        <a:spcBef>
          <a:spcPts val="1920"/>
        </a:spcBef>
        <a:buFont typeface="Arial" panose="020B0604020202020204" pitchFamily="34" charset="0"/>
        <a:buChar char="•"/>
        <a:defRPr sz="6912" kern="1200">
          <a:solidFill>
            <a:schemeClr val="tx1"/>
          </a:solidFill>
          <a:latin typeface="+mn-lt"/>
          <a:ea typeface="+mn-ea"/>
          <a:cs typeface="+mn-cs"/>
        </a:defRPr>
      </a:lvl8pPr>
      <a:lvl9pPr marL="14923008" indent="-877824" algn="l" defTabSz="3511296" rtl="0" eaLnBrk="1" latinLnBrk="0" hangingPunct="1">
        <a:lnSpc>
          <a:spcPct val="90000"/>
        </a:lnSpc>
        <a:spcBef>
          <a:spcPts val="1920"/>
        </a:spcBef>
        <a:buFont typeface="Arial" panose="020B0604020202020204" pitchFamily="34" charset="0"/>
        <a:buChar char="•"/>
        <a:defRPr sz="6912" kern="1200">
          <a:solidFill>
            <a:schemeClr val="tx1"/>
          </a:solidFill>
          <a:latin typeface="+mn-lt"/>
          <a:ea typeface="+mn-ea"/>
          <a:cs typeface="+mn-cs"/>
        </a:defRPr>
      </a:lvl9pPr>
    </p:bodyStyle>
    <p:otherStyle>
      <a:defPPr>
        <a:defRPr lang="en-US"/>
      </a:defPPr>
      <a:lvl1pPr marL="0" algn="l" defTabSz="3511296" rtl="0" eaLnBrk="1" latinLnBrk="0" hangingPunct="1">
        <a:defRPr sz="6912" kern="1200">
          <a:solidFill>
            <a:schemeClr val="tx1"/>
          </a:solidFill>
          <a:latin typeface="+mn-lt"/>
          <a:ea typeface="+mn-ea"/>
          <a:cs typeface="+mn-cs"/>
        </a:defRPr>
      </a:lvl1pPr>
      <a:lvl2pPr marL="1755648" algn="l" defTabSz="3511296" rtl="0" eaLnBrk="1" latinLnBrk="0" hangingPunct="1">
        <a:defRPr sz="6912" kern="1200">
          <a:solidFill>
            <a:schemeClr val="tx1"/>
          </a:solidFill>
          <a:latin typeface="+mn-lt"/>
          <a:ea typeface="+mn-ea"/>
          <a:cs typeface="+mn-cs"/>
        </a:defRPr>
      </a:lvl2pPr>
      <a:lvl3pPr marL="3511296" algn="l" defTabSz="3511296" rtl="0" eaLnBrk="1" latinLnBrk="0" hangingPunct="1">
        <a:defRPr sz="6912" kern="1200">
          <a:solidFill>
            <a:schemeClr val="tx1"/>
          </a:solidFill>
          <a:latin typeface="+mn-lt"/>
          <a:ea typeface="+mn-ea"/>
          <a:cs typeface="+mn-cs"/>
        </a:defRPr>
      </a:lvl3pPr>
      <a:lvl4pPr marL="5266944" algn="l" defTabSz="3511296" rtl="0" eaLnBrk="1" latinLnBrk="0" hangingPunct="1">
        <a:defRPr sz="6912" kern="1200">
          <a:solidFill>
            <a:schemeClr val="tx1"/>
          </a:solidFill>
          <a:latin typeface="+mn-lt"/>
          <a:ea typeface="+mn-ea"/>
          <a:cs typeface="+mn-cs"/>
        </a:defRPr>
      </a:lvl4pPr>
      <a:lvl5pPr marL="7022592" algn="l" defTabSz="3511296" rtl="0" eaLnBrk="1" latinLnBrk="0" hangingPunct="1">
        <a:defRPr sz="6912" kern="1200">
          <a:solidFill>
            <a:schemeClr val="tx1"/>
          </a:solidFill>
          <a:latin typeface="+mn-lt"/>
          <a:ea typeface="+mn-ea"/>
          <a:cs typeface="+mn-cs"/>
        </a:defRPr>
      </a:lvl5pPr>
      <a:lvl6pPr marL="8778240" algn="l" defTabSz="3511296" rtl="0" eaLnBrk="1" latinLnBrk="0" hangingPunct="1">
        <a:defRPr sz="6912" kern="1200">
          <a:solidFill>
            <a:schemeClr val="tx1"/>
          </a:solidFill>
          <a:latin typeface="+mn-lt"/>
          <a:ea typeface="+mn-ea"/>
          <a:cs typeface="+mn-cs"/>
        </a:defRPr>
      </a:lvl6pPr>
      <a:lvl7pPr marL="10533888" algn="l" defTabSz="3511296" rtl="0" eaLnBrk="1" latinLnBrk="0" hangingPunct="1">
        <a:defRPr sz="6912" kern="1200">
          <a:solidFill>
            <a:schemeClr val="tx1"/>
          </a:solidFill>
          <a:latin typeface="+mn-lt"/>
          <a:ea typeface="+mn-ea"/>
          <a:cs typeface="+mn-cs"/>
        </a:defRPr>
      </a:lvl7pPr>
      <a:lvl8pPr marL="12289536" algn="l" defTabSz="3511296" rtl="0" eaLnBrk="1" latinLnBrk="0" hangingPunct="1">
        <a:defRPr sz="6912" kern="1200">
          <a:solidFill>
            <a:schemeClr val="tx1"/>
          </a:solidFill>
          <a:latin typeface="+mn-lt"/>
          <a:ea typeface="+mn-ea"/>
          <a:cs typeface="+mn-cs"/>
        </a:defRPr>
      </a:lvl8pPr>
      <a:lvl9pPr marL="14045184" algn="l" defTabSz="3511296" rtl="0" eaLnBrk="1" latinLnBrk="0" hangingPunct="1">
        <a:defRPr sz="6912"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Layout" Target="../slideLayouts/slideLayout12.xml"/><Relationship Id="rId6" Type="http://schemas.openxmlformats.org/officeDocument/2006/relationships/image" Target="../media/image4.png"/><Relationship Id="rId5" Type="http://schemas.openxmlformats.org/officeDocument/2006/relationships/chart" Target="../charts/chart1.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50" name="Rectángulo 49">
            <a:extLst>
              <a:ext uri="{FF2B5EF4-FFF2-40B4-BE49-F238E27FC236}">
                <a16:creationId xmlns:a16="http://schemas.microsoft.com/office/drawing/2014/main" id="{BDADC6D1-096A-4EE2-8963-1201977C4136}"/>
              </a:ext>
            </a:extLst>
          </p:cNvPr>
          <p:cNvSpPr/>
          <p:nvPr/>
        </p:nvSpPr>
        <p:spPr>
          <a:xfrm>
            <a:off x="740299" y="565603"/>
            <a:ext cx="9364256" cy="5156725"/>
          </a:xfrm>
          <a:prstGeom prst="rect">
            <a:avLst/>
          </a:prstGeom>
          <a:solidFill>
            <a:srgbClr val="FF8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626" dirty="0"/>
          </a:p>
        </p:txBody>
      </p:sp>
      <p:sp>
        <p:nvSpPr>
          <p:cNvPr id="76" name="Rectángulo 75">
            <a:extLst>
              <a:ext uri="{FF2B5EF4-FFF2-40B4-BE49-F238E27FC236}">
                <a16:creationId xmlns:a16="http://schemas.microsoft.com/office/drawing/2014/main" id="{7500FA43-A386-4465-A8A2-00A140CE3303}"/>
              </a:ext>
            </a:extLst>
          </p:cNvPr>
          <p:cNvSpPr/>
          <p:nvPr/>
        </p:nvSpPr>
        <p:spPr>
          <a:xfrm>
            <a:off x="28835953" y="18360729"/>
            <a:ext cx="21630148" cy="48159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626" dirty="0"/>
          </a:p>
        </p:txBody>
      </p:sp>
      <p:sp>
        <p:nvSpPr>
          <p:cNvPr id="72" name="Rectángulo 71">
            <a:extLst>
              <a:ext uri="{FF2B5EF4-FFF2-40B4-BE49-F238E27FC236}">
                <a16:creationId xmlns:a16="http://schemas.microsoft.com/office/drawing/2014/main" id="{F1B491A4-A4EE-4A54-A14D-FAFED8A6A66C}"/>
              </a:ext>
            </a:extLst>
          </p:cNvPr>
          <p:cNvSpPr/>
          <p:nvPr/>
        </p:nvSpPr>
        <p:spPr>
          <a:xfrm>
            <a:off x="14985195" y="18360730"/>
            <a:ext cx="13458967" cy="72605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626" dirty="0"/>
          </a:p>
        </p:txBody>
      </p:sp>
      <p:sp>
        <p:nvSpPr>
          <p:cNvPr id="62" name="Rectángulo 61">
            <a:extLst>
              <a:ext uri="{FF2B5EF4-FFF2-40B4-BE49-F238E27FC236}">
                <a16:creationId xmlns:a16="http://schemas.microsoft.com/office/drawing/2014/main" id="{E8658094-E5FC-4ACB-98CF-D63B757AA766}"/>
              </a:ext>
            </a:extLst>
          </p:cNvPr>
          <p:cNvSpPr/>
          <p:nvPr/>
        </p:nvSpPr>
        <p:spPr>
          <a:xfrm>
            <a:off x="785600" y="16529605"/>
            <a:ext cx="13777537" cy="90917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626" dirty="0"/>
          </a:p>
        </p:txBody>
      </p:sp>
      <p:sp>
        <p:nvSpPr>
          <p:cNvPr id="54" name="Rectángulo 53">
            <a:extLst>
              <a:ext uri="{FF2B5EF4-FFF2-40B4-BE49-F238E27FC236}">
                <a16:creationId xmlns:a16="http://schemas.microsoft.com/office/drawing/2014/main" id="{44779E9A-35DE-4AAA-8021-B2212DC575C3}"/>
              </a:ext>
            </a:extLst>
          </p:cNvPr>
          <p:cNvSpPr/>
          <p:nvPr/>
        </p:nvSpPr>
        <p:spPr>
          <a:xfrm>
            <a:off x="791957" y="12996685"/>
            <a:ext cx="13777538" cy="33416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626" dirty="0"/>
          </a:p>
        </p:txBody>
      </p:sp>
      <p:sp>
        <p:nvSpPr>
          <p:cNvPr id="7" name="Rectángulo 6">
            <a:extLst>
              <a:ext uri="{FF2B5EF4-FFF2-40B4-BE49-F238E27FC236}">
                <a16:creationId xmlns:a16="http://schemas.microsoft.com/office/drawing/2014/main" id="{38E1A385-5033-42E3-8DC9-1E7ECEB3D376}"/>
              </a:ext>
            </a:extLst>
          </p:cNvPr>
          <p:cNvSpPr/>
          <p:nvPr/>
        </p:nvSpPr>
        <p:spPr>
          <a:xfrm>
            <a:off x="14993558" y="6232802"/>
            <a:ext cx="35432211" cy="1192314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626" dirty="0"/>
          </a:p>
        </p:txBody>
      </p:sp>
      <p:sp>
        <p:nvSpPr>
          <p:cNvPr id="18" name="Rectángulo 17">
            <a:extLst>
              <a:ext uri="{FF2B5EF4-FFF2-40B4-BE49-F238E27FC236}">
                <a16:creationId xmlns:a16="http://schemas.microsoft.com/office/drawing/2014/main" id="{1C0502DE-76F6-4696-8035-BBBC38DE1DD0}"/>
              </a:ext>
            </a:extLst>
          </p:cNvPr>
          <p:cNvSpPr/>
          <p:nvPr/>
        </p:nvSpPr>
        <p:spPr>
          <a:xfrm>
            <a:off x="808438" y="6232802"/>
            <a:ext cx="13777538" cy="65663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626" dirty="0"/>
          </a:p>
        </p:txBody>
      </p:sp>
      <p:sp>
        <p:nvSpPr>
          <p:cNvPr id="4" name="Rectángulo 3">
            <a:extLst>
              <a:ext uri="{FF2B5EF4-FFF2-40B4-BE49-F238E27FC236}">
                <a16:creationId xmlns:a16="http://schemas.microsoft.com/office/drawing/2014/main" id="{33621843-9338-4540-81F1-0DBA38A33958}"/>
              </a:ext>
            </a:extLst>
          </p:cNvPr>
          <p:cNvSpPr/>
          <p:nvPr/>
        </p:nvSpPr>
        <p:spPr>
          <a:xfrm>
            <a:off x="10940143" y="583531"/>
            <a:ext cx="39525957" cy="5138797"/>
          </a:xfrm>
          <a:prstGeom prst="rect">
            <a:avLst/>
          </a:prstGeom>
          <a:solidFill>
            <a:srgbClr val="FF8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463" dirty="0"/>
              <a:t>        </a:t>
            </a:r>
          </a:p>
        </p:txBody>
      </p:sp>
      <p:sp>
        <p:nvSpPr>
          <p:cNvPr id="28" name="Rectángulo 27">
            <a:extLst>
              <a:ext uri="{FF2B5EF4-FFF2-40B4-BE49-F238E27FC236}">
                <a16:creationId xmlns:a16="http://schemas.microsoft.com/office/drawing/2014/main" id="{4A63EB91-D98F-4905-85A3-5E05A0004230}"/>
              </a:ext>
            </a:extLst>
          </p:cNvPr>
          <p:cNvSpPr/>
          <p:nvPr/>
        </p:nvSpPr>
        <p:spPr>
          <a:xfrm>
            <a:off x="1206082" y="7831274"/>
            <a:ext cx="13019854" cy="4708981"/>
          </a:xfrm>
          <a:prstGeom prst="rect">
            <a:avLst/>
          </a:prstGeom>
        </p:spPr>
        <p:txBody>
          <a:bodyPr wrap="square">
            <a:spAutoFit/>
          </a:bodyPr>
          <a:lstStyle/>
          <a:p>
            <a:pPr defTabSz="773873" eaLnBrk="0" hangingPunct="0">
              <a:spcBef>
                <a:spcPct val="50000"/>
              </a:spcBef>
            </a:pPr>
            <a:r>
              <a:rPr lang="en-US" sz="3000" dirty="0">
                <a:effectLst/>
                <a:latin typeface="Arial" panose="020B0604020202020204" pitchFamily="34" charset="0"/>
                <a:ea typeface="宋体" panose="02010600030101010101" pitchFamily="2" charset="-122"/>
                <a:cs typeface="Arial" panose="020B0604020202020204" pitchFamily="34" charset="0"/>
              </a:rPr>
              <a:t>Metabolic-associated </a:t>
            </a:r>
            <a:r>
              <a:rPr lang="en-US" sz="3000" dirty="0" err="1">
                <a:effectLst/>
                <a:latin typeface="Arial" panose="020B0604020202020204" pitchFamily="34" charset="0"/>
                <a:ea typeface="宋体" panose="02010600030101010101" pitchFamily="2" charset="-122"/>
                <a:cs typeface="Arial" panose="020B0604020202020204" pitchFamily="34" charset="0"/>
              </a:rPr>
              <a:t>steatotic</a:t>
            </a:r>
            <a:r>
              <a:rPr lang="en-US" sz="3000" dirty="0">
                <a:effectLst/>
                <a:latin typeface="Arial" panose="020B0604020202020204" pitchFamily="34" charset="0"/>
                <a:ea typeface="宋体" panose="02010600030101010101" pitchFamily="2" charset="-122"/>
                <a:cs typeface="Arial" panose="020B0604020202020204" pitchFamily="34" charset="0"/>
              </a:rPr>
              <a:t> liver disease (MASLD) is a prevalent condition that can progress to advanced fibrosis and cirrhosis and significantly increase the risk of liver-related morbidity and mortality. The early identification of patients with advanced fibrosis and cirrhosis is crucial for effective management and predicting clinical outcomes. Currently, non-invasive tests (NITs) of liver fibrosis, such as Agile 3+ and Agile 4 scores, are widely used in routine clinical practice and are recommended by most practice guidelines. However, the performance of Agile 3+ and Agile 4 scores varies significantly across different patient groups, such as those with obesity or diabetes.</a:t>
            </a:r>
            <a:endParaRPr lang="en-AU" sz="3000" dirty="0">
              <a:latin typeface="Arial" panose="020B0604020202020204" pitchFamily="34" charset="0"/>
              <a:cs typeface="Arial" panose="020B0604020202020204" pitchFamily="34" charset="0"/>
            </a:endParaRPr>
          </a:p>
        </p:txBody>
      </p:sp>
      <p:sp>
        <p:nvSpPr>
          <p:cNvPr id="29" name="Rectángulo 28">
            <a:extLst>
              <a:ext uri="{FF2B5EF4-FFF2-40B4-BE49-F238E27FC236}">
                <a16:creationId xmlns:a16="http://schemas.microsoft.com/office/drawing/2014/main" id="{C4A026AB-4A37-4447-A24C-EA7CEE5AA3A9}"/>
              </a:ext>
            </a:extLst>
          </p:cNvPr>
          <p:cNvSpPr/>
          <p:nvPr/>
        </p:nvSpPr>
        <p:spPr>
          <a:xfrm>
            <a:off x="1206082" y="14587194"/>
            <a:ext cx="13019854" cy="1477328"/>
          </a:xfrm>
          <a:prstGeom prst="rect">
            <a:avLst/>
          </a:prstGeom>
        </p:spPr>
        <p:txBody>
          <a:bodyPr wrap="square">
            <a:spAutoFit/>
          </a:bodyPr>
          <a:lstStyle/>
          <a:p>
            <a:pPr>
              <a:spcBef>
                <a:spcPct val="20000"/>
              </a:spcBef>
            </a:pPr>
            <a:r>
              <a:rPr lang="en-US" sz="3000" b="1" dirty="0">
                <a:effectLst/>
                <a:latin typeface="Arial" panose="020B0604020202020204" pitchFamily="34" charset="0"/>
                <a:ea typeface="宋体" panose="02010600030101010101" pitchFamily="2" charset="-122"/>
                <a:cs typeface="Arial" panose="020B0604020202020204" pitchFamily="34" charset="0"/>
              </a:rPr>
              <a:t>We aimed to evaluate the diagnostic accuracy of the Agile 3+ and Agile 4 scores in identifying advanced fibrosis in patients with MASLD compared with common non-invasive tests.</a:t>
            </a:r>
            <a:endParaRPr lang="en-CA" sz="3000" b="1" dirty="0">
              <a:latin typeface="Arial" panose="020B0604020202020204" pitchFamily="34" charset="0"/>
              <a:cs typeface="Arial" panose="020B0604020202020204" pitchFamily="34" charset="0"/>
            </a:endParaRPr>
          </a:p>
        </p:txBody>
      </p:sp>
      <p:sp>
        <p:nvSpPr>
          <p:cNvPr id="32" name="Rectángulo 31">
            <a:extLst>
              <a:ext uri="{FF2B5EF4-FFF2-40B4-BE49-F238E27FC236}">
                <a16:creationId xmlns:a16="http://schemas.microsoft.com/office/drawing/2014/main" id="{7381FF90-67F4-4926-B99A-D22528A91770}"/>
              </a:ext>
            </a:extLst>
          </p:cNvPr>
          <p:cNvSpPr/>
          <p:nvPr/>
        </p:nvSpPr>
        <p:spPr>
          <a:xfrm>
            <a:off x="29230184" y="19916949"/>
            <a:ext cx="20841686" cy="3046988"/>
          </a:xfrm>
          <a:prstGeom prst="rect">
            <a:avLst/>
          </a:prstGeom>
        </p:spPr>
        <p:txBody>
          <a:bodyPr wrap="square">
            <a:spAutoFit/>
          </a:bodyPr>
          <a:lstStyle/>
          <a:p>
            <a:pPr defTabSz="773873" eaLnBrk="0" hangingPunct="0">
              <a:spcBef>
                <a:spcPct val="50000"/>
              </a:spcBef>
            </a:pPr>
            <a:r>
              <a:rPr lang="en-US" sz="2400" dirty="0">
                <a:latin typeface="Arial" panose="020B0604020202020204" pitchFamily="34" charset="0"/>
                <a:cs typeface="Arial" panose="020B0604020202020204" pitchFamily="34" charset="0"/>
              </a:rPr>
              <a:t>1. European Association for the Study of the Liver. Electronic address: easloffice@easloffice.eu et al. “EASL Clinical Practice Guidelines on non-invasive tests for evaluation of liver disease severity and prognosis - 2021 update.” Journal of hepatology vol. 75,3 (2021): 659–689. doi:10.1016/j.jhep.2021.05.025</a:t>
            </a:r>
          </a:p>
          <a:p>
            <a:pPr defTabSz="773873" eaLnBrk="0" hangingPunct="0">
              <a:spcBef>
                <a:spcPct val="50000"/>
              </a:spcBef>
            </a:pPr>
            <a:r>
              <a:rPr lang="en-US" sz="2400" dirty="0">
                <a:latin typeface="Arial" panose="020B0604020202020204" pitchFamily="34" charset="0"/>
                <a:cs typeface="Arial" panose="020B0604020202020204" pitchFamily="34" charset="0"/>
              </a:rPr>
              <a:t>2. ElSayed NA, Aleppo G, </a:t>
            </a:r>
            <a:r>
              <a:rPr lang="en-US" sz="2400" dirty="0" err="1">
                <a:latin typeface="Arial" panose="020B0604020202020204" pitchFamily="34" charset="0"/>
                <a:cs typeface="Arial" panose="020B0604020202020204" pitchFamily="34" charset="0"/>
              </a:rPr>
              <a:t>Aroda</a:t>
            </a:r>
            <a:r>
              <a:rPr lang="en-US" sz="2400" dirty="0">
                <a:latin typeface="Arial" panose="020B0604020202020204" pitchFamily="34" charset="0"/>
                <a:cs typeface="Arial" panose="020B0604020202020204" pitchFamily="34" charset="0"/>
              </a:rPr>
              <a:t> VR, et al. 4. Comprehensive Medical Evaluation and Assessment of Comorbidities: Standards of Care in Diabetes-2023. Diabetes Care. 2023;46 (Suppl 1): S49–S67. doi:10.2337/dc23-S004</a:t>
            </a:r>
          </a:p>
          <a:p>
            <a:pPr defTabSz="773873" eaLnBrk="0" hangingPunct="0">
              <a:spcBef>
                <a:spcPct val="50000"/>
              </a:spcBef>
            </a:pPr>
            <a:r>
              <a:rPr lang="en-US" sz="2400" dirty="0">
                <a:latin typeface="Arial" panose="020B0604020202020204" pitchFamily="34" charset="0"/>
                <a:cs typeface="Arial" panose="020B0604020202020204" pitchFamily="34" charset="0"/>
              </a:rPr>
              <a:t>3. </a:t>
            </a:r>
            <a:r>
              <a:rPr lang="en-US" sz="2400" dirty="0" err="1">
                <a:latin typeface="Arial" panose="020B0604020202020204" pitchFamily="34" charset="0"/>
                <a:cs typeface="Arial" panose="020B0604020202020204" pitchFamily="34" charset="0"/>
              </a:rPr>
              <a:t>Boursier</a:t>
            </a:r>
            <a:r>
              <a:rPr lang="en-US" sz="2400" dirty="0">
                <a:latin typeface="Arial" panose="020B0604020202020204" pitchFamily="34" charset="0"/>
                <a:cs typeface="Arial" panose="020B0604020202020204" pitchFamily="34" charset="0"/>
              </a:rPr>
              <a:t> J, </a:t>
            </a:r>
            <a:r>
              <a:rPr lang="en-US" sz="2400" dirty="0" err="1">
                <a:latin typeface="Arial" panose="020B0604020202020204" pitchFamily="34" charset="0"/>
                <a:cs typeface="Arial" panose="020B0604020202020204" pitchFamily="34" charset="0"/>
              </a:rPr>
              <a:t>Canivet</a:t>
            </a:r>
            <a:r>
              <a:rPr lang="en-US" sz="2400" dirty="0">
                <a:latin typeface="Arial" panose="020B0604020202020204" pitchFamily="34" charset="0"/>
                <a:cs typeface="Arial" panose="020B0604020202020204" pitchFamily="34" charset="0"/>
              </a:rPr>
              <a:t> CM, </a:t>
            </a:r>
            <a:r>
              <a:rPr lang="en-US" sz="2400" dirty="0" err="1">
                <a:latin typeface="Arial" panose="020B0604020202020204" pitchFamily="34" charset="0"/>
                <a:cs typeface="Arial" panose="020B0604020202020204" pitchFamily="34" charset="0"/>
              </a:rPr>
              <a:t>Costentin</a:t>
            </a:r>
            <a:r>
              <a:rPr lang="en-US" sz="2400" dirty="0">
                <a:latin typeface="Arial" panose="020B0604020202020204" pitchFamily="34" charset="0"/>
                <a:cs typeface="Arial" panose="020B0604020202020204" pitchFamily="34" charset="0"/>
              </a:rPr>
              <a:t> C, et al. Impact of Type 2 Diabetes on the Accuracy of Noninvasive Tests of Liver Fibrosis With Resulting Clinical Implications. Clin Gastroenterol Hepatol. 2023;21 (5): 1243–1251.e12. </a:t>
            </a:r>
          </a:p>
        </p:txBody>
      </p:sp>
      <p:sp>
        <p:nvSpPr>
          <p:cNvPr id="36" name="Rectángulo 35">
            <a:extLst>
              <a:ext uri="{FF2B5EF4-FFF2-40B4-BE49-F238E27FC236}">
                <a16:creationId xmlns:a16="http://schemas.microsoft.com/office/drawing/2014/main" id="{02CB2B0D-F2B4-4CC0-9CCB-85630250572D}"/>
              </a:ext>
            </a:extLst>
          </p:cNvPr>
          <p:cNvSpPr/>
          <p:nvPr/>
        </p:nvSpPr>
        <p:spPr>
          <a:xfrm>
            <a:off x="33351328" y="11219235"/>
            <a:ext cx="7517568" cy="830997"/>
          </a:xfrm>
          <a:prstGeom prst="rect">
            <a:avLst/>
          </a:prstGeom>
        </p:spPr>
        <p:txBody>
          <a:bodyPr wrap="square">
            <a:spAutoFit/>
          </a:bodyPr>
          <a:lstStyle/>
          <a:p>
            <a:r>
              <a:rPr lang="en-US" sz="2400" b="1" dirty="0">
                <a:latin typeface="Arial" panose="020B0604020202020204" pitchFamily="34" charset="0"/>
                <a:cs typeface="Arial" panose="020B0604020202020204" pitchFamily="34" charset="0"/>
              </a:rPr>
              <a:t>Figure 1: Prevalence of liver fibrosis using LSM and high-risk groups of non-invasive scores. </a:t>
            </a:r>
            <a:endParaRPr lang="en-CA" sz="2400" b="1" dirty="0">
              <a:latin typeface="Arial" panose="020B0604020202020204" pitchFamily="34" charset="0"/>
              <a:cs typeface="Arial" panose="020B0604020202020204" pitchFamily="34" charset="0"/>
            </a:endParaRPr>
          </a:p>
        </p:txBody>
      </p:sp>
      <p:sp>
        <p:nvSpPr>
          <p:cNvPr id="37" name="Rectángulo 36">
            <a:extLst>
              <a:ext uri="{FF2B5EF4-FFF2-40B4-BE49-F238E27FC236}">
                <a16:creationId xmlns:a16="http://schemas.microsoft.com/office/drawing/2014/main" id="{0E014D8C-387D-4F07-B378-9D0759E48393}"/>
              </a:ext>
            </a:extLst>
          </p:cNvPr>
          <p:cNvSpPr/>
          <p:nvPr/>
        </p:nvSpPr>
        <p:spPr>
          <a:xfrm>
            <a:off x="41636518" y="11219235"/>
            <a:ext cx="8671309" cy="2308324"/>
          </a:xfrm>
          <a:prstGeom prst="rect">
            <a:avLst/>
          </a:prstGeom>
        </p:spPr>
        <p:txBody>
          <a:bodyPr wrap="square">
            <a:spAutoFit/>
          </a:bodyPr>
          <a:lstStyle/>
          <a:p>
            <a:r>
              <a:rPr lang="en-US" sz="2400" b="1" dirty="0">
                <a:latin typeface="Arial" panose="020B0604020202020204" pitchFamily="34" charset="0"/>
                <a:cs typeface="Arial" panose="020B0604020202020204" pitchFamily="34" charset="0"/>
              </a:rPr>
              <a:t>Figure 2: Comparisons of the predictive values of Agile 4, Agile 3, FIB-4, APRI, BARD scores in detecting liver fibrosis (LSM≥9.7) using ROC curve.</a:t>
            </a:r>
            <a:r>
              <a:rPr lang="en-US" sz="2400" dirty="0">
                <a:latin typeface="Arial" panose="020B0604020202020204" pitchFamily="34" charset="0"/>
                <a:cs typeface="Arial" panose="020B0604020202020204" pitchFamily="34" charset="0"/>
              </a:rPr>
              <a:t> Agile 3+ and Agile 4 were associated with the best-balanced sensitivity and specificity. AUC: Agile 4, 0.940; Agile 3+, 0.927; FIB-4, 0.740; APRI, 0.760; and BARD, 0.623.</a:t>
            </a:r>
            <a:endParaRPr lang="en-CA" sz="2400" dirty="0">
              <a:latin typeface="Arial" panose="020B0604020202020204" pitchFamily="34" charset="0"/>
              <a:cs typeface="Arial" panose="020B0604020202020204" pitchFamily="34" charset="0"/>
            </a:endParaRPr>
          </a:p>
        </p:txBody>
      </p:sp>
      <p:sp>
        <p:nvSpPr>
          <p:cNvPr id="38" name="Text Box 40">
            <a:extLst>
              <a:ext uri="{FF2B5EF4-FFF2-40B4-BE49-F238E27FC236}">
                <a16:creationId xmlns:a16="http://schemas.microsoft.com/office/drawing/2014/main" id="{323B92CA-AEF0-47EF-83C5-0259D9FA0561}"/>
              </a:ext>
            </a:extLst>
          </p:cNvPr>
          <p:cNvSpPr txBox="1">
            <a:spLocks noChangeArrowheads="1"/>
          </p:cNvSpPr>
          <p:nvPr/>
        </p:nvSpPr>
        <p:spPr bwMode="auto">
          <a:xfrm>
            <a:off x="11325172" y="4238527"/>
            <a:ext cx="26726910" cy="1486227"/>
          </a:xfrm>
          <a:prstGeom prst="rect">
            <a:avLst/>
          </a:prstGeom>
          <a:noFill/>
          <a:ln>
            <a:noFill/>
          </a:ln>
          <a:effectLst/>
        </p:spPr>
        <p:txBody>
          <a:bodyPr lIns="349732" tIns="349732" rIns="349732" bIns="349732" anchor="ctr"/>
          <a:lstStyle>
            <a:lvl1pPr defTabSz="192088" eaLnBrk="0" hangingPunct="0">
              <a:defRPr sz="500">
                <a:solidFill>
                  <a:schemeClr val="tx1"/>
                </a:solidFill>
                <a:latin typeface="Times New Roman" charset="0"/>
                <a:ea typeface="ＭＳ Ｐゴシック" charset="0"/>
              </a:defRPr>
            </a:lvl1pPr>
            <a:lvl2pPr marL="742950" indent="-285750" defTabSz="192088" eaLnBrk="0" hangingPunct="0">
              <a:defRPr sz="500">
                <a:solidFill>
                  <a:schemeClr val="tx1"/>
                </a:solidFill>
                <a:latin typeface="Times New Roman" charset="0"/>
                <a:ea typeface="ＭＳ Ｐゴシック" charset="0"/>
              </a:defRPr>
            </a:lvl2pPr>
            <a:lvl3pPr marL="1143000" indent="-228600" defTabSz="192088" eaLnBrk="0" hangingPunct="0">
              <a:defRPr sz="500">
                <a:solidFill>
                  <a:schemeClr val="tx1"/>
                </a:solidFill>
                <a:latin typeface="Times New Roman" charset="0"/>
                <a:ea typeface="ＭＳ Ｐゴシック" charset="0"/>
              </a:defRPr>
            </a:lvl3pPr>
            <a:lvl4pPr marL="1600200" indent="-228600" defTabSz="192088" eaLnBrk="0" hangingPunct="0">
              <a:defRPr sz="500">
                <a:solidFill>
                  <a:schemeClr val="tx1"/>
                </a:solidFill>
                <a:latin typeface="Times New Roman" charset="0"/>
                <a:ea typeface="ＭＳ Ｐゴシック" charset="0"/>
              </a:defRPr>
            </a:lvl4pPr>
            <a:lvl5pPr marL="2057400" indent="-228600" defTabSz="192088" eaLnBrk="0" hangingPunct="0">
              <a:defRPr sz="500">
                <a:solidFill>
                  <a:schemeClr val="tx1"/>
                </a:solidFill>
                <a:latin typeface="Times New Roman" charset="0"/>
                <a:ea typeface="ＭＳ Ｐゴシック" charset="0"/>
              </a:defRPr>
            </a:lvl5pPr>
            <a:lvl6pPr marL="2514600" indent="-228600" defTabSz="192088" eaLnBrk="0" fontAlgn="base" hangingPunct="0">
              <a:spcBef>
                <a:spcPct val="0"/>
              </a:spcBef>
              <a:spcAft>
                <a:spcPct val="0"/>
              </a:spcAft>
              <a:defRPr sz="500">
                <a:solidFill>
                  <a:schemeClr val="tx1"/>
                </a:solidFill>
                <a:latin typeface="Times New Roman" charset="0"/>
                <a:ea typeface="ＭＳ Ｐゴシック" charset="0"/>
              </a:defRPr>
            </a:lvl6pPr>
            <a:lvl7pPr marL="2971800" indent="-228600" defTabSz="192088" eaLnBrk="0" fontAlgn="base" hangingPunct="0">
              <a:spcBef>
                <a:spcPct val="0"/>
              </a:spcBef>
              <a:spcAft>
                <a:spcPct val="0"/>
              </a:spcAft>
              <a:defRPr sz="500">
                <a:solidFill>
                  <a:schemeClr val="tx1"/>
                </a:solidFill>
                <a:latin typeface="Times New Roman" charset="0"/>
                <a:ea typeface="ＭＳ Ｐゴシック" charset="0"/>
              </a:defRPr>
            </a:lvl7pPr>
            <a:lvl8pPr marL="3429000" indent="-228600" defTabSz="192088" eaLnBrk="0" fontAlgn="base" hangingPunct="0">
              <a:spcBef>
                <a:spcPct val="0"/>
              </a:spcBef>
              <a:spcAft>
                <a:spcPct val="0"/>
              </a:spcAft>
              <a:defRPr sz="500">
                <a:solidFill>
                  <a:schemeClr val="tx1"/>
                </a:solidFill>
                <a:latin typeface="Times New Roman" charset="0"/>
                <a:ea typeface="ＭＳ Ｐゴシック" charset="0"/>
              </a:defRPr>
            </a:lvl8pPr>
            <a:lvl9pPr marL="3886200" indent="-228600" defTabSz="192088" eaLnBrk="0" fontAlgn="base" hangingPunct="0">
              <a:spcBef>
                <a:spcPct val="0"/>
              </a:spcBef>
              <a:spcAft>
                <a:spcPct val="0"/>
              </a:spcAft>
              <a:defRPr sz="500">
                <a:solidFill>
                  <a:schemeClr val="tx1"/>
                </a:solidFill>
                <a:latin typeface="Times New Roman" charset="0"/>
                <a:ea typeface="ＭＳ Ｐゴシック" charset="0"/>
              </a:defRPr>
            </a:lvl9pPr>
          </a:lstStyle>
          <a:p>
            <a:pPr>
              <a:spcBef>
                <a:spcPct val="20000"/>
              </a:spcBef>
            </a:pPr>
            <a:r>
              <a:rPr lang="en-AU" sz="2601" dirty="0">
                <a:solidFill>
                  <a:schemeClr val="bg1"/>
                </a:solidFill>
                <a:latin typeface="Arial" panose="020B0604020202020204" pitchFamily="34" charset="0"/>
                <a:cs typeface="Arial" panose="020B0604020202020204" pitchFamily="34" charset="0"/>
              </a:rPr>
              <a:t>ISMAIL MONA</a:t>
            </a:r>
            <a:r>
              <a:rPr lang="en-US" sz="2601" baseline="30000" dirty="0">
                <a:solidFill>
                  <a:schemeClr val="bg1"/>
                </a:solidFill>
                <a:latin typeface="Arial" panose="020B0604020202020204" pitchFamily="34" charset="0"/>
                <a:ea typeface="Times New Roman"/>
                <a:cs typeface="Arial" panose="020B0604020202020204" pitchFamily="34" charset="0"/>
              </a:rPr>
              <a:t>1</a:t>
            </a:r>
            <a:r>
              <a:rPr lang="en-AU" sz="2601" dirty="0">
                <a:solidFill>
                  <a:schemeClr val="bg1"/>
                </a:solidFill>
                <a:latin typeface="Arial" panose="020B0604020202020204" pitchFamily="34" charset="0"/>
                <a:cs typeface="Arial" panose="020B0604020202020204" pitchFamily="34" charset="0"/>
              </a:rPr>
              <a:t>, KURIRY HADI</a:t>
            </a:r>
            <a:r>
              <a:rPr lang="en-US" sz="2601" baseline="30000" dirty="0">
                <a:solidFill>
                  <a:schemeClr val="bg1"/>
                </a:solidFill>
                <a:latin typeface="Arial" panose="020B0604020202020204" pitchFamily="34" charset="0"/>
                <a:ea typeface="Times New Roman"/>
                <a:cs typeface="Arial" panose="020B0604020202020204" pitchFamily="34" charset="0"/>
              </a:rPr>
              <a:t>2 </a:t>
            </a:r>
            <a:r>
              <a:rPr lang="en-AU" sz="2601" dirty="0">
                <a:solidFill>
                  <a:schemeClr val="bg1"/>
                </a:solidFill>
                <a:latin typeface="Arial" panose="020B0604020202020204" pitchFamily="34" charset="0"/>
                <a:cs typeface="Arial" panose="020B0604020202020204" pitchFamily="34" charset="0"/>
              </a:rPr>
              <a:t>and ISMAIL MARWA</a:t>
            </a:r>
            <a:r>
              <a:rPr lang="en-AU" sz="2601" baseline="30000" dirty="0">
                <a:solidFill>
                  <a:schemeClr val="bg1"/>
                </a:solidFill>
                <a:latin typeface="Arial" panose="020B0604020202020204" pitchFamily="34" charset="0"/>
                <a:cs typeface="Arial" panose="020B0604020202020204" pitchFamily="34" charset="0"/>
              </a:rPr>
              <a:t>3</a:t>
            </a:r>
          </a:p>
          <a:p>
            <a:pPr>
              <a:spcBef>
                <a:spcPct val="20000"/>
              </a:spcBef>
            </a:pPr>
            <a:r>
              <a:rPr lang="en-AU" sz="2601" baseline="30000" dirty="0">
                <a:solidFill>
                  <a:schemeClr val="bg1"/>
                </a:solidFill>
                <a:latin typeface="Arial" panose="020B0604020202020204" pitchFamily="34" charset="0"/>
                <a:cs typeface="Arial" panose="020B0604020202020204" pitchFamily="34" charset="0"/>
              </a:rPr>
              <a:t>1</a:t>
            </a:r>
            <a:r>
              <a:rPr lang="en-AU" sz="2601" dirty="0">
                <a:solidFill>
                  <a:schemeClr val="bg1"/>
                </a:solidFill>
                <a:latin typeface="Arial" panose="020B0604020202020204" pitchFamily="34" charset="0"/>
                <a:cs typeface="Arial" panose="020B0604020202020204" pitchFamily="34" charset="0"/>
              </a:rPr>
              <a:t>University of New South Wales, Sydney, Australia; </a:t>
            </a:r>
            <a:r>
              <a:rPr lang="en-AU" sz="2601" baseline="30000" dirty="0">
                <a:solidFill>
                  <a:schemeClr val="bg1"/>
                </a:solidFill>
                <a:latin typeface="Arial" panose="020B0604020202020204" pitchFamily="34" charset="0"/>
                <a:cs typeface="Arial" panose="020B0604020202020204" pitchFamily="34" charset="0"/>
              </a:rPr>
              <a:t>2</a:t>
            </a:r>
            <a:r>
              <a:rPr lang="en-AU" sz="2601" dirty="0">
                <a:solidFill>
                  <a:schemeClr val="bg1"/>
                </a:solidFill>
                <a:latin typeface="Arial" panose="020B0604020202020204" pitchFamily="34" charset="0"/>
                <a:cs typeface="Arial" panose="020B0604020202020204" pitchFamily="34" charset="0"/>
              </a:rPr>
              <a:t>King Fahad specialist hospital-</a:t>
            </a:r>
            <a:r>
              <a:rPr lang="en-AU" sz="2601" dirty="0" err="1">
                <a:solidFill>
                  <a:schemeClr val="bg1"/>
                </a:solidFill>
                <a:latin typeface="Arial" panose="020B0604020202020204" pitchFamily="34" charset="0"/>
                <a:cs typeface="Arial" panose="020B0604020202020204" pitchFamily="34" charset="0"/>
              </a:rPr>
              <a:t>Dmmam</a:t>
            </a:r>
            <a:r>
              <a:rPr lang="en-AU" sz="2601" dirty="0">
                <a:solidFill>
                  <a:schemeClr val="bg1"/>
                </a:solidFill>
                <a:latin typeface="Arial" panose="020B0604020202020204" pitchFamily="34" charset="0"/>
                <a:cs typeface="Arial" panose="020B0604020202020204" pitchFamily="34" charset="0"/>
              </a:rPr>
              <a:t>, KSA; </a:t>
            </a:r>
            <a:r>
              <a:rPr lang="en-AU" sz="2601" baseline="30000" dirty="0">
                <a:solidFill>
                  <a:schemeClr val="bg1"/>
                </a:solidFill>
                <a:latin typeface="Arial" panose="020B0604020202020204" pitchFamily="34" charset="0"/>
                <a:cs typeface="Arial" panose="020B0604020202020204" pitchFamily="34" charset="0"/>
              </a:rPr>
              <a:t>3</a:t>
            </a:r>
            <a:r>
              <a:rPr lang="en-AU" sz="2601" dirty="0">
                <a:solidFill>
                  <a:schemeClr val="bg1"/>
                </a:solidFill>
                <a:latin typeface="Arial" panose="020B0604020202020204" pitchFamily="34" charset="0"/>
                <a:cs typeface="Arial" panose="020B0604020202020204" pitchFamily="34" charset="0"/>
              </a:rPr>
              <a:t>Royal Brisbane Hospital, Brisbane, Australia</a:t>
            </a:r>
          </a:p>
        </p:txBody>
      </p:sp>
      <p:sp>
        <p:nvSpPr>
          <p:cNvPr id="46" name="Rectángulo 45">
            <a:extLst>
              <a:ext uri="{FF2B5EF4-FFF2-40B4-BE49-F238E27FC236}">
                <a16:creationId xmlns:a16="http://schemas.microsoft.com/office/drawing/2014/main" id="{CF80A7EE-38B5-42E3-B049-4C2AB380BC05}"/>
              </a:ext>
            </a:extLst>
          </p:cNvPr>
          <p:cNvSpPr/>
          <p:nvPr/>
        </p:nvSpPr>
        <p:spPr>
          <a:xfrm>
            <a:off x="11670420" y="1109747"/>
            <a:ext cx="34599076" cy="3139321"/>
          </a:xfrm>
          <a:prstGeom prst="rect">
            <a:avLst/>
          </a:prstGeom>
          <a:noFill/>
          <a:ln>
            <a:noFill/>
          </a:ln>
        </p:spPr>
        <p:txBody>
          <a:bodyPr wrap="square">
            <a:spAutoFit/>
          </a:bodyPr>
          <a:lstStyle/>
          <a:p>
            <a:r>
              <a:rPr lang="en-US" sz="6600" b="1" cap="all" dirty="0">
                <a:solidFill>
                  <a:schemeClr val="bg1"/>
                </a:solidFill>
                <a:latin typeface="Arial Black" panose="020B0A04020102020204" pitchFamily="34" charset="0"/>
                <a:cs typeface="Arial" panose="020B0604020202020204" pitchFamily="34" charset="0"/>
              </a:rPr>
              <a:t>Comparative Diagnostic Accuracy of AGILE Scores and Common Non-Invasive Tests in Detecting Advanced Liver Fibrosis in Patients with Metabolic-Associated </a:t>
            </a:r>
            <a:r>
              <a:rPr lang="en-US" sz="6600" b="1" cap="all" dirty="0" err="1">
                <a:solidFill>
                  <a:schemeClr val="bg1"/>
                </a:solidFill>
                <a:latin typeface="Arial Black" panose="020B0A04020102020204" pitchFamily="34" charset="0"/>
                <a:cs typeface="Arial" panose="020B0604020202020204" pitchFamily="34" charset="0"/>
              </a:rPr>
              <a:t>Steatotic</a:t>
            </a:r>
            <a:r>
              <a:rPr lang="en-US" sz="6600" b="1" cap="all" dirty="0">
                <a:solidFill>
                  <a:schemeClr val="bg1"/>
                </a:solidFill>
                <a:latin typeface="Arial Black" panose="020B0A04020102020204" pitchFamily="34" charset="0"/>
                <a:cs typeface="Arial" panose="020B0604020202020204" pitchFamily="34" charset="0"/>
              </a:rPr>
              <a:t> Liver Disease</a:t>
            </a:r>
            <a:endParaRPr lang="es-ES" sz="2800" dirty="0">
              <a:solidFill>
                <a:schemeClr val="bg1"/>
              </a:solidFill>
            </a:endParaRPr>
          </a:p>
        </p:txBody>
      </p:sp>
      <p:grpSp>
        <p:nvGrpSpPr>
          <p:cNvPr id="212" name="组合 211">
            <a:extLst>
              <a:ext uri="{FF2B5EF4-FFF2-40B4-BE49-F238E27FC236}">
                <a16:creationId xmlns:a16="http://schemas.microsoft.com/office/drawing/2014/main" id="{842ECBD1-ACF2-6B64-73EC-5A37A83300F7}"/>
              </a:ext>
            </a:extLst>
          </p:cNvPr>
          <p:cNvGrpSpPr/>
          <p:nvPr/>
        </p:nvGrpSpPr>
        <p:grpSpPr>
          <a:xfrm>
            <a:off x="764416" y="6487713"/>
            <a:ext cx="7049724" cy="951342"/>
            <a:chOff x="764416" y="6487713"/>
            <a:chExt cx="7049724" cy="951342"/>
          </a:xfrm>
        </p:grpSpPr>
        <p:pic>
          <p:nvPicPr>
            <p:cNvPr id="15" name="Imagen 14" descr="Patrón de fondo&#10;&#10;Descripción generada automáticamente">
              <a:extLst>
                <a:ext uri="{FF2B5EF4-FFF2-40B4-BE49-F238E27FC236}">
                  <a16:creationId xmlns:a16="http://schemas.microsoft.com/office/drawing/2014/main" id="{A8C6A5D1-823F-938A-E27E-325DA228C48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4416" y="6487713"/>
              <a:ext cx="7049724" cy="951342"/>
            </a:xfrm>
            <a:prstGeom prst="rect">
              <a:avLst/>
            </a:prstGeom>
          </p:spPr>
        </p:pic>
        <p:sp>
          <p:nvSpPr>
            <p:cNvPr id="19" name="Rectángulo 18">
              <a:extLst>
                <a:ext uri="{FF2B5EF4-FFF2-40B4-BE49-F238E27FC236}">
                  <a16:creationId xmlns:a16="http://schemas.microsoft.com/office/drawing/2014/main" id="{A5A072C9-26BE-4800-8AE1-CF5F10DB7C42}"/>
                </a:ext>
              </a:extLst>
            </p:cNvPr>
            <p:cNvSpPr/>
            <p:nvPr/>
          </p:nvSpPr>
          <p:spPr>
            <a:xfrm>
              <a:off x="1845616" y="6615988"/>
              <a:ext cx="5713917" cy="767774"/>
            </a:xfrm>
            <a:prstGeom prst="rect">
              <a:avLst/>
            </a:prstGeom>
            <a:noFill/>
            <a:ln>
              <a:noFill/>
            </a:ln>
          </p:spPr>
          <p:txBody>
            <a:bodyPr wrap="square">
              <a:spAutoFit/>
            </a:bodyPr>
            <a:lstStyle/>
            <a:p>
              <a:pPr algn="r"/>
              <a:r>
                <a:rPr lang="en-US" sz="4389" b="1" cap="all" dirty="0">
                  <a:solidFill>
                    <a:schemeClr val="bg1"/>
                  </a:solidFill>
                  <a:latin typeface="Arial" panose="020B0604020202020204" pitchFamily="34" charset="0"/>
                  <a:cs typeface="Arial" panose="020B0604020202020204" pitchFamily="34" charset="0"/>
                </a:rPr>
                <a:t>INTRODUCTION</a:t>
              </a:r>
              <a:r>
                <a:rPr lang="en-US" sz="1463" b="1" cap="all" dirty="0">
                  <a:solidFill>
                    <a:schemeClr val="bg1"/>
                  </a:solidFill>
                  <a:latin typeface="Arial" panose="020B0604020202020204" pitchFamily="34" charset="0"/>
                  <a:cs typeface="Arial" panose="020B0604020202020204" pitchFamily="34" charset="0"/>
                </a:rPr>
                <a:t> </a:t>
              </a:r>
              <a:endParaRPr lang="es-ES" sz="1463" dirty="0">
                <a:solidFill>
                  <a:schemeClr val="bg1"/>
                </a:solidFill>
              </a:endParaRPr>
            </a:p>
          </p:txBody>
        </p:sp>
      </p:grpSp>
      <p:grpSp>
        <p:nvGrpSpPr>
          <p:cNvPr id="8" name="组合 7">
            <a:extLst>
              <a:ext uri="{FF2B5EF4-FFF2-40B4-BE49-F238E27FC236}">
                <a16:creationId xmlns:a16="http://schemas.microsoft.com/office/drawing/2014/main" id="{F28CDC7A-F003-D2CC-1213-A8C5C0721DF1}"/>
              </a:ext>
            </a:extLst>
          </p:cNvPr>
          <p:cNvGrpSpPr/>
          <p:nvPr/>
        </p:nvGrpSpPr>
        <p:grpSpPr>
          <a:xfrm>
            <a:off x="803474" y="13249246"/>
            <a:ext cx="7049724" cy="951342"/>
            <a:chOff x="744857" y="14049578"/>
            <a:chExt cx="7049724" cy="951342"/>
          </a:xfrm>
        </p:grpSpPr>
        <p:pic>
          <p:nvPicPr>
            <p:cNvPr id="17" name="Imagen 16" descr="Patrón de fondo&#10;&#10;Descripción generada automáticamente">
              <a:extLst>
                <a:ext uri="{FF2B5EF4-FFF2-40B4-BE49-F238E27FC236}">
                  <a16:creationId xmlns:a16="http://schemas.microsoft.com/office/drawing/2014/main" id="{FF2B70AE-EC0C-94BF-A69C-57FB38349E0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4857" y="14049578"/>
              <a:ext cx="7049724" cy="951342"/>
            </a:xfrm>
            <a:prstGeom prst="rect">
              <a:avLst/>
            </a:prstGeom>
          </p:spPr>
        </p:pic>
        <p:sp>
          <p:nvSpPr>
            <p:cNvPr id="106" name="Rectángulo 105">
              <a:extLst>
                <a:ext uri="{FF2B5EF4-FFF2-40B4-BE49-F238E27FC236}">
                  <a16:creationId xmlns:a16="http://schemas.microsoft.com/office/drawing/2014/main" id="{8A632FD1-C344-4CE0-AB37-F364643A32E0}"/>
                </a:ext>
              </a:extLst>
            </p:cNvPr>
            <p:cNvSpPr/>
            <p:nvPr/>
          </p:nvSpPr>
          <p:spPr>
            <a:xfrm>
              <a:off x="1097140" y="14121606"/>
              <a:ext cx="6462393" cy="767774"/>
            </a:xfrm>
            <a:prstGeom prst="rect">
              <a:avLst/>
            </a:prstGeom>
            <a:noFill/>
            <a:ln>
              <a:noFill/>
            </a:ln>
          </p:spPr>
          <p:txBody>
            <a:bodyPr wrap="square">
              <a:spAutoFit/>
            </a:bodyPr>
            <a:lstStyle/>
            <a:p>
              <a:pPr algn="r"/>
              <a:r>
                <a:rPr lang="en-US" sz="4389" b="1" cap="all" dirty="0">
                  <a:solidFill>
                    <a:schemeClr val="bg1"/>
                  </a:solidFill>
                  <a:latin typeface="Arial" panose="020B0604020202020204" pitchFamily="34" charset="0"/>
                  <a:cs typeface="Arial" panose="020B0604020202020204" pitchFamily="34" charset="0"/>
                </a:rPr>
                <a:t>aim</a:t>
              </a:r>
              <a:endParaRPr lang="es-ES" sz="1463" dirty="0">
                <a:solidFill>
                  <a:schemeClr val="bg1"/>
                </a:solidFill>
              </a:endParaRPr>
            </a:p>
          </p:txBody>
        </p:sp>
      </p:grpSp>
      <p:grpSp>
        <p:nvGrpSpPr>
          <p:cNvPr id="11" name="组合 10">
            <a:extLst>
              <a:ext uri="{FF2B5EF4-FFF2-40B4-BE49-F238E27FC236}">
                <a16:creationId xmlns:a16="http://schemas.microsoft.com/office/drawing/2014/main" id="{75C0516D-97F3-D9A5-FA27-8CB07099BA45}"/>
              </a:ext>
            </a:extLst>
          </p:cNvPr>
          <p:cNvGrpSpPr/>
          <p:nvPr/>
        </p:nvGrpSpPr>
        <p:grpSpPr>
          <a:xfrm>
            <a:off x="785601" y="16786092"/>
            <a:ext cx="7049724" cy="951342"/>
            <a:chOff x="751015" y="18566590"/>
            <a:chExt cx="7049724" cy="951342"/>
          </a:xfrm>
        </p:grpSpPr>
        <p:pic>
          <p:nvPicPr>
            <p:cNvPr id="20" name="Imagen 19" descr="Patrón de fondo&#10;&#10;Descripción generada automáticamente">
              <a:extLst>
                <a:ext uri="{FF2B5EF4-FFF2-40B4-BE49-F238E27FC236}">
                  <a16:creationId xmlns:a16="http://schemas.microsoft.com/office/drawing/2014/main" id="{9A604459-8F5F-3EA4-38CF-A4969BD6AAD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1015" y="18566590"/>
              <a:ext cx="7049724" cy="951342"/>
            </a:xfrm>
            <a:prstGeom prst="rect">
              <a:avLst/>
            </a:prstGeom>
          </p:spPr>
        </p:pic>
        <p:sp>
          <p:nvSpPr>
            <p:cNvPr id="108" name="Rectángulo 107">
              <a:extLst>
                <a:ext uri="{FF2B5EF4-FFF2-40B4-BE49-F238E27FC236}">
                  <a16:creationId xmlns:a16="http://schemas.microsoft.com/office/drawing/2014/main" id="{532CC95B-C00E-47D4-B0B0-D391A7D82BDE}"/>
                </a:ext>
              </a:extLst>
            </p:cNvPr>
            <p:cNvSpPr/>
            <p:nvPr/>
          </p:nvSpPr>
          <p:spPr>
            <a:xfrm>
              <a:off x="1097140" y="18679455"/>
              <a:ext cx="6462393" cy="767774"/>
            </a:xfrm>
            <a:prstGeom prst="rect">
              <a:avLst/>
            </a:prstGeom>
            <a:noFill/>
            <a:ln>
              <a:noFill/>
            </a:ln>
          </p:spPr>
          <p:txBody>
            <a:bodyPr wrap="square">
              <a:spAutoFit/>
            </a:bodyPr>
            <a:lstStyle/>
            <a:p>
              <a:pPr algn="r"/>
              <a:r>
                <a:rPr lang="en-US" sz="4389" b="1" cap="all" dirty="0">
                  <a:solidFill>
                    <a:schemeClr val="bg1"/>
                  </a:solidFill>
                  <a:latin typeface="Arial" panose="020B0604020202020204" pitchFamily="34" charset="0"/>
                  <a:cs typeface="Arial" panose="020B0604020202020204" pitchFamily="34" charset="0"/>
                </a:rPr>
                <a:t>METHOD</a:t>
              </a:r>
              <a:endParaRPr lang="es-ES" sz="1463" dirty="0">
                <a:solidFill>
                  <a:schemeClr val="bg1"/>
                </a:solidFill>
              </a:endParaRPr>
            </a:p>
          </p:txBody>
        </p:sp>
      </p:grpSp>
      <p:grpSp>
        <p:nvGrpSpPr>
          <p:cNvPr id="183" name="组合 182">
            <a:extLst>
              <a:ext uri="{FF2B5EF4-FFF2-40B4-BE49-F238E27FC236}">
                <a16:creationId xmlns:a16="http://schemas.microsoft.com/office/drawing/2014/main" id="{B563F005-6D77-A126-B7B5-79C03F57BA8E}"/>
              </a:ext>
            </a:extLst>
          </p:cNvPr>
          <p:cNvGrpSpPr/>
          <p:nvPr/>
        </p:nvGrpSpPr>
        <p:grpSpPr>
          <a:xfrm>
            <a:off x="14985195" y="18575223"/>
            <a:ext cx="7049724" cy="951342"/>
            <a:chOff x="10889129" y="22813676"/>
            <a:chExt cx="7049724" cy="951342"/>
          </a:xfrm>
        </p:grpSpPr>
        <p:pic>
          <p:nvPicPr>
            <p:cNvPr id="21" name="Imagen 20" descr="Patrón de fondo&#10;&#10;Descripción generada automáticamente">
              <a:extLst>
                <a:ext uri="{FF2B5EF4-FFF2-40B4-BE49-F238E27FC236}">
                  <a16:creationId xmlns:a16="http://schemas.microsoft.com/office/drawing/2014/main" id="{434F4B88-D903-B573-292D-583A40439C3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889129" y="22813676"/>
              <a:ext cx="7049724" cy="951342"/>
            </a:xfrm>
            <a:prstGeom prst="rect">
              <a:avLst/>
            </a:prstGeom>
          </p:spPr>
        </p:pic>
        <p:sp>
          <p:nvSpPr>
            <p:cNvPr id="111" name="Rectángulo 110">
              <a:extLst>
                <a:ext uri="{FF2B5EF4-FFF2-40B4-BE49-F238E27FC236}">
                  <a16:creationId xmlns:a16="http://schemas.microsoft.com/office/drawing/2014/main" id="{E8E9CC9A-3523-4647-AFA8-2FC5ECA951E0}"/>
                </a:ext>
              </a:extLst>
            </p:cNvPr>
            <p:cNvSpPr/>
            <p:nvPr/>
          </p:nvSpPr>
          <p:spPr>
            <a:xfrm>
              <a:off x="11168258" y="22926541"/>
              <a:ext cx="6540155" cy="767774"/>
            </a:xfrm>
            <a:prstGeom prst="rect">
              <a:avLst/>
            </a:prstGeom>
            <a:noFill/>
            <a:ln>
              <a:noFill/>
            </a:ln>
          </p:spPr>
          <p:txBody>
            <a:bodyPr wrap="square">
              <a:spAutoFit/>
            </a:bodyPr>
            <a:lstStyle/>
            <a:p>
              <a:pPr algn="r"/>
              <a:r>
                <a:rPr lang="en-US" sz="4389" b="1" cap="all" dirty="0">
                  <a:solidFill>
                    <a:schemeClr val="bg1"/>
                  </a:solidFill>
                  <a:latin typeface="Arial" panose="020B0604020202020204" pitchFamily="34" charset="0"/>
                  <a:cs typeface="Arial" panose="020B0604020202020204" pitchFamily="34" charset="0"/>
                </a:rPr>
                <a:t>CONCLUSIONS</a:t>
              </a:r>
              <a:endParaRPr lang="es-ES" sz="1463" dirty="0">
                <a:solidFill>
                  <a:schemeClr val="bg1"/>
                </a:solidFill>
              </a:endParaRPr>
            </a:p>
          </p:txBody>
        </p:sp>
      </p:grpSp>
      <p:sp>
        <p:nvSpPr>
          <p:cNvPr id="48" name="Rectangle 28">
            <a:extLst>
              <a:ext uri="{FF2B5EF4-FFF2-40B4-BE49-F238E27FC236}">
                <a16:creationId xmlns:a16="http://schemas.microsoft.com/office/drawing/2014/main" id="{02BBCB47-85E6-450B-BE86-4E52CF1133E8}"/>
              </a:ext>
            </a:extLst>
          </p:cNvPr>
          <p:cNvSpPr>
            <a:spLocks noChangeArrowheads="1"/>
          </p:cNvSpPr>
          <p:nvPr/>
        </p:nvSpPr>
        <p:spPr bwMode="auto">
          <a:xfrm>
            <a:off x="46248236" y="1452336"/>
            <a:ext cx="4059591" cy="3274588"/>
          </a:xfrm>
          <a:prstGeom prst="rect">
            <a:avLst/>
          </a:prstGeom>
          <a:solidFill>
            <a:schemeClr val="bg1"/>
          </a:solidFill>
          <a:ln w="12700">
            <a:solidFill>
              <a:schemeClr val="bg1"/>
            </a:solidFill>
            <a:miter lim="800000"/>
            <a:headEnd/>
            <a:tailEnd/>
          </a:ln>
          <a:effectLst/>
        </p:spPr>
        <p:txBody>
          <a:bodyPr lIns="305224" tIns="305224" rIns="305224" bIns="305224" anchor="ctr"/>
          <a:lstStyle/>
          <a:p>
            <a:pPr algn="ctr" defTabSz="773873" eaLnBrk="0" hangingPunct="0">
              <a:spcBef>
                <a:spcPct val="50000"/>
              </a:spcBef>
            </a:pPr>
            <a:r>
              <a:rPr lang="en-US" sz="3251" b="1" dirty="0">
                <a:solidFill>
                  <a:srgbClr val="05573B"/>
                </a:solidFill>
                <a:latin typeface="Arial Black" panose="020B0A04020102020204" pitchFamily="34" charset="0"/>
                <a:cs typeface="Arial" panose="020B0604020202020204" pitchFamily="34" charset="0"/>
              </a:rPr>
              <a:t>Add your logo here</a:t>
            </a:r>
          </a:p>
        </p:txBody>
      </p:sp>
      <p:pic>
        <p:nvPicPr>
          <p:cNvPr id="5" name="Picture 4">
            <a:extLst>
              <a:ext uri="{FF2B5EF4-FFF2-40B4-BE49-F238E27FC236}">
                <a16:creationId xmlns:a16="http://schemas.microsoft.com/office/drawing/2014/main" id="{4D4D8127-D112-6E16-F146-03EE6B3435CB}"/>
              </a:ext>
            </a:extLst>
          </p:cNvPr>
          <p:cNvPicPr>
            <a:picLocks noChangeAspect="1"/>
          </p:cNvPicPr>
          <p:nvPr/>
        </p:nvPicPr>
        <p:blipFill rotWithShape="1">
          <a:blip r:embed="rId3">
            <a:extLst>
              <a:ext uri="{28A0092B-C50C-407E-A947-70E740481C1C}">
                <a14:useLocalDpi xmlns:a14="http://schemas.microsoft.com/office/drawing/2010/main" val="0"/>
              </a:ext>
            </a:extLst>
          </a:blip>
          <a:srcRect l="11898" t="16426" r="11267" b="21935"/>
          <a:stretch/>
        </p:blipFill>
        <p:spPr>
          <a:xfrm>
            <a:off x="1805784" y="1284240"/>
            <a:ext cx="7677804" cy="3599006"/>
          </a:xfrm>
          <a:prstGeom prst="rect">
            <a:avLst/>
          </a:prstGeom>
        </p:spPr>
      </p:pic>
      <p:pic>
        <p:nvPicPr>
          <p:cNvPr id="2" name="Picture 1" descr="A graph of a function&#10;&#10;Description automatically generated with medium confidence">
            <a:extLst>
              <a:ext uri="{FF2B5EF4-FFF2-40B4-BE49-F238E27FC236}">
                <a16:creationId xmlns:a16="http://schemas.microsoft.com/office/drawing/2014/main" id="{53FD29B4-F116-5520-7A81-853A0F41F834}"/>
              </a:ext>
            </a:extLst>
          </p:cNvPr>
          <p:cNvPicPr>
            <a:picLocks noChangeAspect="1"/>
          </p:cNvPicPr>
          <p:nvPr/>
        </p:nvPicPr>
        <p:blipFill>
          <a:blip r:embed="rId4"/>
          <a:srcRect l="10316" r="12147" b="7809"/>
          <a:stretch/>
        </p:blipFill>
        <p:spPr>
          <a:xfrm>
            <a:off x="43162564" y="6319818"/>
            <a:ext cx="5145868" cy="4899417"/>
          </a:xfrm>
          <a:prstGeom prst="rect">
            <a:avLst/>
          </a:prstGeom>
        </p:spPr>
      </p:pic>
      <p:grpSp>
        <p:nvGrpSpPr>
          <p:cNvPr id="202" name="组合 201">
            <a:extLst>
              <a:ext uri="{FF2B5EF4-FFF2-40B4-BE49-F238E27FC236}">
                <a16:creationId xmlns:a16="http://schemas.microsoft.com/office/drawing/2014/main" id="{5D76C6FC-C51E-FBF9-1F79-5B72C3E1F223}"/>
              </a:ext>
            </a:extLst>
          </p:cNvPr>
          <p:cNvGrpSpPr/>
          <p:nvPr/>
        </p:nvGrpSpPr>
        <p:grpSpPr>
          <a:xfrm>
            <a:off x="1202669" y="18170287"/>
            <a:ext cx="13023267" cy="7169781"/>
            <a:chOff x="1202669" y="18349132"/>
            <a:chExt cx="8548265" cy="7169781"/>
          </a:xfrm>
        </p:grpSpPr>
        <p:sp>
          <p:nvSpPr>
            <p:cNvPr id="44" name="矩形 43">
              <a:extLst>
                <a:ext uri="{FF2B5EF4-FFF2-40B4-BE49-F238E27FC236}">
                  <a16:creationId xmlns:a16="http://schemas.microsoft.com/office/drawing/2014/main" id="{39F28089-4D78-8369-FBC2-EBC0C1E5C6F2}"/>
                </a:ext>
              </a:extLst>
            </p:cNvPr>
            <p:cNvSpPr/>
            <p:nvPr/>
          </p:nvSpPr>
          <p:spPr>
            <a:xfrm>
              <a:off x="1206081" y="18349132"/>
              <a:ext cx="8544849" cy="1290032"/>
            </a:xfrm>
            <a:prstGeom prst="rect">
              <a:avLst/>
            </a:prstGeom>
            <a:solidFill>
              <a:srgbClr val="F5941F">
                <a:alpha val="25000"/>
              </a:srgbClr>
            </a:solidFill>
            <a:ln>
              <a:noFill/>
              <a:miter lim="800000"/>
            </a:ln>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2400" dirty="0">
                  <a:solidFill>
                    <a:schemeClr val="tx1"/>
                  </a:solidFill>
                  <a:effectLst/>
                  <a:latin typeface="Arial" panose="020B0604020202020204" pitchFamily="34" charset="0"/>
                  <a:ea typeface="宋体" panose="02010600030101010101" pitchFamily="2" charset="-122"/>
                  <a:cs typeface="Arial" panose="020B0604020202020204" pitchFamily="34" charset="0"/>
                </a:rPr>
                <a:t>Patients who had undergone liver stiffness measurement and relevant blood tests within the past six months were eligible</a:t>
              </a:r>
            </a:p>
            <a:p>
              <a:pPr algn="ctr"/>
              <a:r>
                <a:rPr lang="en-US" sz="2400" dirty="0">
                  <a:solidFill>
                    <a:schemeClr val="tx1"/>
                  </a:solidFill>
                  <a:effectLst/>
                  <a:latin typeface="Arial" panose="020B0604020202020204" pitchFamily="34" charset="0"/>
                  <a:ea typeface="宋体" panose="02010600030101010101" pitchFamily="2" charset="-122"/>
                  <a:cs typeface="Arial" panose="020B0604020202020204" pitchFamily="34" charset="0"/>
                </a:rPr>
                <a:t>(N = 710)</a:t>
              </a:r>
              <a:endParaRPr lang="en-US" sz="2400" dirty="0">
                <a:solidFill>
                  <a:schemeClr val="tx1"/>
                </a:solidFill>
                <a:latin typeface="Arial" panose="020B0604020202020204" pitchFamily="34" charset="0"/>
                <a:cs typeface="Arial" panose="020B0604020202020204" pitchFamily="34" charset="0"/>
              </a:endParaRPr>
            </a:p>
          </p:txBody>
        </p:sp>
        <p:sp>
          <p:nvSpPr>
            <p:cNvPr id="45" name="矩形 44">
              <a:extLst>
                <a:ext uri="{FF2B5EF4-FFF2-40B4-BE49-F238E27FC236}">
                  <a16:creationId xmlns:a16="http://schemas.microsoft.com/office/drawing/2014/main" id="{3B4F0768-0A6D-B3BC-9D80-6C346407CB5C}"/>
                </a:ext>
              </a:extLst>
            </p:cNvPr>
            <p:cNvSpPr/>
            <p:nvPr/>
          </p:nvSpPr>
          <p:spPr>
            <a:xfrm>
              <a:off x="6489656" y="19908414"/>
              <a:ext cx="3258137" cy="1075796"/>
            </a:xfrm>
            <a:prstGeom prst="rect">
              <a:avLst/>
            </a:prstGeom>
            <a:solidFill>
              <a:srgbClr val="F5941F">
                <a:alpha val="25000"/>
              </a:srgbClr>
            </a:solidFill>
            <a:ln>
              <a:noFill/>
              <a:miter lim="800000"/>
            </a:ln>
          </p:spPr>
          <p:style>
            <a:lnRef idx="1">
              <a:schemeClr val="accent2"/>
            </a:lnRef>
            <a:fillRef idx="2">
              <a:schemeClr val="accent2"/>
            </a:fillRef>
            <a:effectRef idx="1">
              <a:schemeClr val="accent2"/>
            </a:effectRef>
            <a:fontRef idx="minor">
              <a:schemeClr val="dk1"/>
            </a:fontRef>
          </p:style>
          <p:txBody>
            <a:bodyPr rtlCol="0" anchor="ctr"/>
            <a:lstStyle/>
            <a:p>
              <a:pPr marL="0" marR="0" algn="ctr">
                <a:spcBef>
                  <a:spcPts val="0"/>
                </a:spcBef>
                <a:spcAft>
                  <a:spcPts val="0"/>
                </a:spcAft>
              </a:pPr>
              <a:r>
                <a:rPr lang="en-US" sz="2400" dirty="0">
                  <a:solidFill>
                    <a:schemeClr val="tx1"/>
                  </a:solidFill>
                  <a:latin typeface="Arial" panose="020B0604020202020204" pitchFamily="34" charset="0"/>
                  <a:ea typeface="宋体" panose="02010600030101010101" pitchFamily="2" charset="-122"/>
                  <a:cs typeface="Arial" panose="020B0604020202020204" pitchFamily="34" charset="0"/>
                </a:rPr>
                <a:t>Patients with secondary causes of hepatic steatosis excluded</a:t>
              </a:r>
            </a:p>
            <a:p>
              <a:pPr marL="0" marR="0" algn="ctr">
                <a:spcBef>
                  <a:spcPts val="0"/>
                </a:spcBef>
                <a:spcAft>
                  <a:spcPts val="0"/>
                </a:spcAft>
              </a:pPr>
              <a:r>
                <a:rPr lang="en-US" sz="2400" dirty="0">
                  <a:solidFill>
                    <a:schemeClr val="tx1"/>
                  </a:solidFill>
                  <a:latin typeface="Arial" panose="020B0604020202020204" pitchFamily="34" charset="0"/>
                  <a:ea typeface="宋体" panose="02010600030101010101" pitchFamily="2" charset="-122"/>
                  <a:cs typeface="Arial" panose="020B0604020202020204" pitchFamily="34" charset="0"/>
                </a:rPr>
                <a:t>(n = 98) </a:t>
              </a:r>
            </a:p>
          </p:txBody>
        </p:sp>
        <p:sp>
          <p:nvSpPr>
            <p:cNvPr id="56" name="矩形 55">
              <a:extLst>
                <a:ext uri="{FF2B5EF4-FFF2-40B4-BE49-F238E27FC236}">
                  <a16:creationId xmlns:a16="http://schemas.microsoft.com/office/drawing/2014/main" id="{FB5EC85E-9F58-FCE5-4631-0925A9C288F2}"/>
                </a:ext>
              </a:extLst>
            </p:cNvPr>
            <p:cNvSpPr/>
            <p:nvPr/>
          </p:nvSpPr>
          <p:spPr>
            <a:xfrm>
              <a:off x="1206082" y="21245357"/>
              <a:ext cx="8544852" cy="600796"/>
            </a:xfrm>
            <a:prstGeom prst="rect">
              <a:avLst/>
            </a:prstGeom>
            <a:solidFill>
              <a:srgbClr val="F5941F">
                <a:alpha val="25000"/>
              </a:srgbClr>
            </a:solidFill>
            <a:ln>
              <a:noFill/>
              <a:miter lim="800000"/>
            </a:ln>
          </p:spPr>
          <p:style>
            <a:lnRef idx="1">
              <a:schemeClr val="accent2"/>
            </a:lnRef>
            <a:fillRef idx="2">
              <a:schemeClr val="accent2"/>
            </a:fillRef>
            <a:effectRef idx="1">
              <a:schemeClr val="accent2"/>
            </a:effectRef>
            <a:fontRef idx="minor">
              <a:schemeClr val="dk1"/>
            </a:fontRef>
          </p:style>
          <p:txBody>
            <a:bodyPr rtlCol="0" anchor="ctr"/>
            <a:lstStyle/>
            <a:p>
              <a:pPr marL="0" marR="0" algn="ctr">
                <a:spcBef>
                  <a:spcPts val="0"/>
                </a:spcBef>
                <a:spcAft>
                  <a:spcPts val="0"/>
                </a:spcAft>
              </a:pPr>
              <a:r>
                <a:rPr lang="en-US" sz="2400" dirty="0">
                  <a:solidFill>
                    <a:schemeClr val="tx1"/>
                  </a:solidFill>
                  <a:latin typeface="Arial" panose="020B0604020202020204" pitchFamily="34" charset="0"/>
                  <a:ea typeface="宋体" panose="02010600030101010101" pitchFamily="2" charset="-122"/>
                  <a:cs typeface="Arial" panose="020B0604020202020204" pitchFamily="34" charset="0"/>
                </a:rPr>
                <a:t>Final test group (n = 612)</a:t>
              </a:r>
            </a:p>
          </p:txBody>
        </p:sp>
        <p:sp>
          <p:nvSpPr>
            <p:cNvPr id="61" name="矩形 60">
              <a:extLst>
                <a:ext uri="{FF2B5EF4-FFF2-40B4-BE49-F238E27FC236}">
                  <a16:creationId xmlns:a16="http://schemas.microsoft.com/office/drawing/2014/main" id="{28369CA0-86AB-8284-0416-08FA52E271FA}"/>
                </a:ext>
              </a:extLst>
            </p:cNvPr>
            <p:cNvSpPr/>
            <p:nvPr/>
          </p:nvSpPr>
          <p:spPr>
            <a:xfrm>
              <a:off x="1202669" y="22568891"/>
              <a:ext cx="3802830" cy="874531"/>
            </a:xfrm>
            <a:prstGeom prst="rect">
              <a:avLst/>
            </a:prstGeom>
            <a:solidFill>
              <a:srgbClr val="F5941F">
                <a:alpha val="25000"/>
              </a:srgbClr>
            </a:solidFill>
            <a:ln>
              <a:noFill/>
              <a:miter lim="800000"/>
            </a:ln>
          </p:spPr>
          <p:style>
            <a:lnRef idx="1">
              <a:schemeClr val="accent2"/>
            </a:lnRef>
            <a:fillRef idx="2">
              <a:schemeClr val="accent2"/>
            </a:fillRef>
            <a:effectRef idx="1">
              <a:schemeClr val="accent2"/>
            </a:effectRef>
            <a:fontRef idx="minor">
              <a:schemeClr val="dk1"/>
            </a:fontRef>
          </p:style>
          <p:txBody>
            <a:bodyPr rtlCol="0" anchor="ctr"/>
            <a:lstStyle/>
            <a:p>
              <a:pPr marL="0" marR="0" algn="ctr">
                <a:spcBef>
                  <a:spcPts val="0"/>
                </a:spcBef>
                <a:spcAft>
                  <a:spcPts val="0"/>
                </a:spcAft>
              </a:pPr>
              <a:r>
                <a:rPr lang="en-US" sz="2400" dirty="0">
                  <a:solidFill>
                    <a:schemeClr val="tx1"/>
                  </a:solidFill>
                  <a:latin typeface="Arial" panose="020B0604020202020204" pitchFamily="34" charset="0"/>
                  <a:ea typeface="宋体" panose="02010600030101010101" pitchFamily="2" charset="-122"/>
                  <a:cs typeface="Arial" panose="020B0604020202020204" pitchFamily="34" charset="0"/>
                </a:rPr>
                <a:t>Fibrosis tests: Agile 3+, Agile 4+, and common test</a:t>
              </a:r>
            </a:p>
          </p:txBody>
        </p:sp>
        <p:sp>
          <p:nvSpPr>
            <p:cNvPr id="63" name="矩形 62">
              <a:extLst>
                <a:ext uri="{FF2B5EF4-FFF2-40B4-BE49-F238E27FC236}">
                  <a16:creationId xmlns:a16="http://schemas.microsoft.com/office/drawing/2014/main" id="{0C58D4BC-BF48-0421-F8C9-2A047A45DCDB}"/>
                </a:ext>
              </a:extLst>
            </p:cNvPr>
            <p:cNvSpPr/>
            <p:nvPr/>
          </p:nvSpPr>
          <p:spPr>
            <a:xfrm>
              <a:off x="5296868" y="22568891"/>
              <a:ext cx="1556613" cy="874531"/>
            </a:xfrm>
            <a:prstGeom prst="rect">
              <a:avLst/>
            </a:prstGeom>
            <a:solidFill>
              <a:srgbClr val="F5941F">
                <a:alpha val="25000"/>
              </a:srgbClr>
            </a:solidFill>
            <a:ln>
              <a:noFill/>
              <a:miter lim="800000"/>
            </a:ln>
          </p:spPr>
          <p:style>
            <a:lnRef idx="1">
              <a:schemeClr val="accent2"/>
            </a:lnRef>
            <a:fillRef idx="2">
              <a:schemeClr val="accent2"/>
            </a:fillRef>
            <a:effectRef idx="1">
              <a:schemeClr val="accent2"/>
            </a:effectRef>
            <a:fontRef idx="minor">
              <a:schemeClr val="dk1"/>
            </a:fontRef>
          </p:style>
          <p:txBody>
            <a:bodyPr rtlCol="0" anchor="ctr"/>
            <a:lstStyle/>
            <a:p>
              <a:pPr marL="0" marR="0" algn="ctr">
                <a:spcBef>
                  <a:spcPts val="0"/>
                </a:spcBef>
                <a:spcAft>
                  <a:spcPts val="0"/>
                </a:spcAft>
              </a:pPr>
              <a:r>
                <a:rPr lang="en-US" sz="2400" dirty="0">
                  <a:solidFill>
                    <a:schemeClr val="tx1"/>
                  </a:solidFill>
                  <a:latin typeface="Arial" panose="020B0604020202020204" pitchFamily="34" charset="0"/>
                  <a:ea typeface="宋体" panose="02010600030101010101" pitchFamily="2" charset="-122"/>
                  <a:cs typeface="Arial" panose="020B0604020202020204" pitchFamily="34" charset="0"/>
                </a:rPr>
                <a:t>Blood test</a:t>
              </a:r>
            </a:p>
          </p:txBody>
        </p:sp>
        <p:sp>
          <p:nvSpPr>
            <p:cNvPr id="64" name="矩形 63">
              <a:extLst>
                <a:ext uri="{FF2B5EF4-FFF2-40B4-BE49-F238E27FC236}">
                  <a16:creationId xmlns:a16="http://schemas.microsoft.com/office/drawing/2014/main" id="{96BFE443-800D-28D6-2F6E-6C86DF94320B}"/>
                </a:ext>
              </a:extLst>
            </p:cNvPr>
            <p:cNvSpPr/>
            <p:nvPr/>
          </p:nvSpPr>
          <p:spPr>
            <a:xfrm>
              <a:off x="7144850" y="22568891"/>
              <a:ext cx="2606083" cy="874531"/>
            </a:xfrm>
            <a:prstGeom prst="rect">
              <a:avLst/>
            </a:prstGeom>
            <a:solidFill>
              <a:srgbClr val="F5941F">
                <a:alpha val="25000"/>
              </a:srgbClr>
            </a:solidFill>
            <a:ln>
              <a:noFill/>
              <a:miter lim="800000"/>
            </a:ln>
          </p:spPr>
          <p:style>
            <a:lnRef idx="1">
              <a:schemeClr val="accent2"/>
            </a:lnRef>
            <a:fillRef idx="2">
              <a:schemeClr val="accent2"/>
            </a:fillRef>
            <a:effectRef idx="1">
              <a:schemeClr val="accent2"/>
            </a:effectRef>
            <a:fontRef idx="minor">
              <a:schemeClr val="dk1"/>
            </a:fontRef>
          </p:style>
          <p:txBody>
            <a:bodyPr rtlCol="0" anchor="ctr"/>
            <a:lstStyle/>
            <a:p>
              <a:pPr marL="0" marR="0" algn="ctr">
                <a:spcBef>
                  <a:spcPts val="0"/>
                </a:spcBef>
                <a:spcAft>
                  <a:spcPts val="0"/>
                </a:spcAft>
              </a:pPr>
              <a:r>
                <a:rPr lang="en-US" sz="2400" dirty="0">
                  <a:solidFill>
                    <a:schemeClr val="tx1"/>
                  </a:solidFill>
                  <a:latin typeface="Arial" panose="020B0604020202020204" pitchFamily="34" charset="0"/>
                  <a:ea typeface="宋体" panose="02010600030101010101" pitchFamily="2" charset="-122"/>
                  <a:cs typeface="Arial" panose="020B0604020202020204" pitchFamily="34" charset="0"/>
                </a:rPr>
                <a:t>Clinical outcome measurements</a:t>
              </a:r>
            </a:p>
          </p:txBody>
        </p:sp>
        <p:sp>
          <p:nvSpPr>
            <p:cNvPr id="105" name="矩形 104">
              <a:extLst>
                <a:ext uri="{FF2B5EF4-FFF2-40B4-BE49-F238E27FC236}">
                  <a16:creationId xmlns:a16="http://schemas.microsoft.com/office/drawing/2014/main" id="{224C10DD-686E-0A34-B1B9-692D1190468C}"/>
                </a:ext>
              </a:extLst>
            </p:cNvPr>
            <p:cNvSpPr/>
            <p:nvPr/>
          </p:nvSpPr>
          <p:spPr>
            <a:xfrm>
              <a:off x="1206082" y="24166161"/>
              <a:ext cx="8544852" cy="1352752"/>
            </a:xfrm>
            <a:prstGeom prst="rect">
              <a:avLst/>
            </a:prstGeom>
            <a:solidFill>
              <a:srgbClr val="F5941F">
                <a:alpha val="25000"/>
              </a:srgbClr>
            </a:solidFill>
            <a:ln>
              <a:noFill/>
              <a:miter lim="800000"/>
            </a:ln>
          </p:spPr>
          <p:style>
            <a:lnRef idx="1">
              <a:schemeClr val="accent2"/>
            </a:lnRef>
            <a:fillRef idx="2">
              <a:schemeClr val="accent2"/>
            </a:fillRef>
            <a:effectRef idx="1">
              <a:schemeClr val="accent2"/>
            </a:effectRef>
            <a:fontRef idx="minor">
              <a:schemeClr val="dk1"/>
            </a:fontRef>
          </p:style>
          <p:txBody>
            <a:bodyPr rtlCol="0" anchor="ctr"/>
            <a:lstStyle/>
            <a:p>
              <a:pPr marL="0" marR="0">
                <a:spcBef>
                  <a:spcPts val="0"/>
                </a:spcBef>
                <a:spcAft>
                  <a:spcPts val="0"/>
                </a:spcAft>
              </a:pPr>
              <a:r>
                <a:rPr lang="en-US" sz="2400" dirty="0">
                  <a:solidFill>
                    <a:schemeClr val="tx1"/>
                  </a:solidFill>
                  <a:latin typeface="Arial" panose="020B0604020202020204" pitchFamily="34" charset="0"/>
                  <a:ea typeface="宋体" panose="02010600030101010101" pitchFamily="2" charset="-122"/>
                  <a:cs typeface="Arial" panose="020B0604020202020204" pitchFamily="34" charset="0"/>
                </a:rPr>
                <a:t>Analyses:</a:t>
              </a:r>
            </a:p>
            <a:p>
              <a:pPr marL="342900" marR="0" indent="-342900">
                <a:spcBef>
                  <a:spcPts val="0"/>
                </a:spcBef>
                <a:spcAft>
                  <a:spcPts val="0"/>
                </a:spcAft>
                <a:buFont typeface="Arial" panose="020B0604020202020204" pitchFamily="34" charset="0"/>
                <a:buChar char="•"/>
              </a:pPr>
              <a:r>
                <a:rPr lang="en-US" sz="2400" dirty="0">
                  <a:solidFill>
                    <a:schemeClr val="tx1"/>
                  </a:solidFill>
                  <a:latin typeface="Arial" panose="020B0604020202020204" pitchFamily="34" charset="0"/>
                  <a:ea typeface="宋体" panose="02010600030101010101" pitchFamily="2" charset="-122"/>
                  <a:cs typeface="Arial" panose="020B0604020202020204" pitchFamily="34" charset="0"/>
                </a:rPr>
                <a:t>Correlations between liver stiffness, blood test results, and NIT results</a:t>
              </a:r>
            </a:p>
            <a:p>
              <a:pPr marL="342900" marR="0" indent="-342900">
                <a:spcBef>
                  <a:spcPts val="0"/>
                </a:spcBef>
                <a:spcAft>
                  <a:spcPts val="0"/>
                </a:spcAft>
                <a:buFont typeface="Arial" panose="020B0604020202020204" pitchFamily="34" charset="0"/>
                <a:buChar char="•"/>
              </a:pPr>
              <a:r>
                <a:rPr lang="en-US" sz="2400" dirty="0">
                  <a:solidFill>
                    <a:schemeClr val="tx1"/>
                  </a:solidFill>
                  <a:latin typeface="Arial" panose="020B0604020202020204" pitchFamily="34" charset="0"/>
                  <a:ea typeface="宋体" panose="02010600030101010101" pitchFamily="2" charset="-122"/>
                  <a:cs typeface="Arial" panose="020B0604020202020204" pitchFamily="34" charset="0"/>
                </a:rPr>
                <a:t>Regression models for the relationship between NIT scores and clinical outcomes</a:t>
              </a:r>
            </a:p>
          </p:txBody>
        </p:sp>
        <p:cxnSp>
          <p:nvCxnSpPr>
            <p:cNvPr id="145" name="直接箭头连接符 144">
              <a:extLst>
                <a:ext uri="{FF2B5EF4-FFF2-40B4-BE49-F238E27FC236}">
                  <a16:creationId xmlns:a16="http://schemas.microsoft.com/office/drawing/2014/main" id="{60B110D4-72CD-CDAE-78ED-5DFF14339102}"/>
                </a:ext>
              </a:extLst>
            </p:cNvPr>
            <p:cNvCxnSpPr>
              <a:cxnSpLocks/>
              <a:endCxn id="63" idx="0"/>
            </p:cNvCxnSpPr>
            <p:nvPr/>
          </p:nvCxnSpPr>
          <p:spPr>
            <a:xfrm>
              <a:off x="6073465" y="21846153"/>
              <a:ext cx="1710" cy="722738"/>
            </a:xfrm>
            <a:prstGeom prst="straightConnector1">
              <a:avLst/>
            </a:prstGeom>
            <a:ln w="19050">
              <a:solidFill>
                <a:srgbClr val="F05524"/>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150" name="连接符: 肘形 149">
              <a:extLst>
                <a:ext uri="{FF2B5EF4-FFF2-40B4-BE49-F238E27FC236}">
                  <a16:creationId xmlns:a16="http://schemas.microsoft.com/office/drawing/2014/main" id="{CB4340EE-0304-AD27-5C95-757403860DC0}"/>
                </a:ext>
              </a:extLst>
            </p:cNvPr>
            <p:cNvCxnSpPr>
              <a:cxnSpLocks/>
              <a:endCxn id="61" idx="0"/>
            </p:cNvCxnSpPr>
            <p:nvPr/>
          </p:nvCxnSpPr>
          <p:spPr>
            <a:xfrm rot="10800000" flipV="1">
              <a:off x="3104084" y="22185273"/>
              <a:ext cx="2969382" cy="383617"/>
            </a:xfrm>
            <a:prstGeom prst="bentConnector2">
              <a:avLst/>
            </a:prstGeom>
            <a:ln w="19050">
              <a:solidFill>
                <a:srgbClr val="F05524"/>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155" name="连接符: 肘形 154">
              <a:extLst>
                <a:ext uri="{FF2B5EF4-FFF2-40B4-BE49-F238E27FC236}">
                  <a16:creationId xmlns:a16="http://schemas.microsoft.com/office/drawing/2014/main" id="{5CB827F7-BF1D-9C02-D6D4-D88C7F987F64}"/>
                </a:ext>
              </a:extLst>
            </p:cNvPr>
            <p:cNvCxnSpPr>
              <a:cxnSpLocks/>
              <a:endCxn id="64" idx="0"/>
            </p:cNvCxnSpPr>
            <p:nvPr/>
          </p:nvCxnSpPr>
          <p:spPr>
            <a:xfrm>
              <a:off x="6073465" y="22185273"/>
              <a:ext cx="2374427" cy="383618"/>
            </a:xfrm>
            <a:prstGeom prst="bentConnector2">
              <a:avLst/>
            </a:prstGeom>
            <a:ln w="19050">
              <a:solidFill>
                <a:srgbClr val="F05524"/>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158" name="直接箭头连接符 157">
              <a:extLst>
                <a:ext uri="{FF2B5EF4-FFF2-40B4-BE49-F238E27FC236}">
                  <a16:creationId xmlns:a16="http://schemas.microsoft.com/office/drawing/2014/main" id="{84756A41-6F34-C438-02A9-62601EEECB08}"/>
                </a:ext>
              </a:extLst>
            </p:cNvPr>
            <p:cNvCxnSpPr>
              <a:cxnSpLocks/>
              <a:endCxn id="63" idx="2"/>
            </p:cNvCxnSpPr>
            <p:nvPr/>
          </p:nvCxnSpPr>
          <p:spPr>
            <a:xfrm flipV="1">
              <a:off x="6075174" y="23443422"/>
              <a:ext cx="1" cy="717235"/>
            </a:xfrm>
            <a:prstGeom prst="straightConnector1">
              <a:avLst/>
            </a:prstGeom>
            <a:ln w="19050">
              <a:solidFill>
                <a:srgbClr val="F05524"/>
              </a:solidFill>
              <a:headEnd type="stealth" w="lg" len="lg"/>
              <a:tailEnd type="none"/>
            </a:ln>
          </p:spPr>
          <p:style>
            <a:lnRef idx="1">
              <a:schemeClr val="accent1"/>
            </a:lnRef>
            <a:fillRef idx="0">
              <a:schemeClr val="accent1"/>
            </a:fillRef>
            <a:effectRef idx="0">
              <a:schemeClr val="accent1"/>
            </a:effectRef>
            <a:fontRef idx="minor">
              <a:schemeClr val="tx1"/>
            </a:fontRef>
          </p:style>
        </p:cxnSp>
        <p:cxnSp>
          <p:nvCxnSpPr>
            <p:cNvPr id="159" name="连接符: 肘形 158">
              <a:extLst>
                <a:ext uri="{FF2B5EF4-FFF2-40B4-BE49-F238E27FC236}">
                  <a16:creationId xmlns:a16="http://schemas.microsoft.com/office/drawing/2014/main" id="{457E7552-BACC-5AA6-0DB3-C999BB97723A}"/>
                </a:ext>
              </a:extLst>
            </p:cNvPr>
            <p:cNvCxnSpPr>
              <a:cxnSpLocks/>
              <a:endCxn id="64" idx="2"/>
            </p:cNvCxnSpPr>
            <p:nvPr/>
          </p:nvCxnSpPr>
          <p:spPr>
            <a:xfrm flipV="1">
              <a:off x="6073465" y="23443422"/>
              <a:ext cx="2374427" cy="355413"/>
            </a:xfrm>
            <a:prstGeom prst="bentConnector2">
              <a:avLst/>
            </a:prstGeom>
            <a:ln w="19050">
              <a:solidFill>
                <a:srgbClr val="F05524"/>
              </a:solidFill>
              <a:tailEnd type="none"/>
            </a:ln>
          </p:spPr>
          <p:style>
            <a:lnRef idx="1">
              <a:schemeClr val="accent1"/>
            </a:lnRef>
            <a:fillRef idx="0">
              <a:schemeClr val="accent1"/>
            </a:fillRef>
            <a:effectRef idx="0">
              <a:schemeClr val="accent1"/>
            </a:effectRef>
            <a:fontRef idx="minor">
              <a:schemeClr val="tx1"/>
            </a:fontRef>
          </p:style>
        </p:cxnSp>
        <p:cxnSp>
          <p:nvCxnSpPr>
            <p:cNvPr id="160" name="连接符: 肘形 159">
              <a:extLst>
                <a:ext uri="{FF2B5EF4-FFF2-40B4-BE49-F238E27FC236}">
                  <a16:creationId xmlns:a16="http://schemas.microsoft.com/office/drawing/2014/main" id="{C2C1B70B-2994-31D8-C7A7-0CD62FBB1519}"/>
                </a:ext>
              </a:extLst>
            </p:cNvPr>
            <p:cNvCxnSpPr>
              <a:cxnSpLocks/>
              <a:endCxn id="61" idx="2"/>
            </p:cNvCxnSpPr>
            <p:nvPr/>
          </p:nvCxnSpPr>
          <p:spPr>
            <a:xfrm rot="10800000">
              <a:off x="3104085" y="23443423"/>
              <a:ext cx="2969380" cy="355413"/>
            </a:xfrm>
            <a:prstGeom prst="bentConnector2">
              <a:avLst/>
            </a:prstGeom>
            <a:ln w="19050">
              <a:solidFill>
                <a:srgbClr val="F05524"/>
              </a:solidFill>
              <a:tailEnd type="none"/>
            </a:ln>
          </p:spPr>
          <p:style>
            <a:lnRef idx="1">
              <a:schemeClr val="accent1"/>
            </a:lnRef>
            <a:fillRef idx="0">
              <a:schemeClr val="accent1"/>
            </a:fillRef>
            <a:effectRef idx="0">
              <a:schemeClr val="accent1"/>
            </a:effectRef>
            <a:fontRef idx="minor">
              <a:schemeClr val="tx1"/>
            </a:fontRef>
          </p:style>
        </p:cxnSp>
      </p:grpSp>
      <p:sp>
        <p:nvSpPr>
          <p:cNvPr id="171" name="Rectángulo 27">
            <a:extLst>
              <a:ext uri="{FF2B5EF4-FFF2-40B4-BE49-F238E27FC236}">
                <a16:creationId xmlns:a16="http://schemas.microsoft.com/office/drawing/2014/main" id="{7A937F4F-35F7-2271-93CC-01A5FD0AA001}"/>
              </a:ext>
            </a:extLst>
          </p:cNvPr>
          <p:cNvSpPr/>
          <p:nvPr/>
        </p:nvSpPr>
        <p:spPr>
          <a:xfrm>
            <a:off x="15404004" y="7910935"/>
            <a:ext cx="20063517" cy="461665"/>
          </a:xfrm>
          <a:prstGeom prst="rect">
            <a:avLst/>
          </a:prstGeom>
        </p:spPr>
        <p:txBody>
          <a:bodyPr wrap="square">
            <a:spAutoFit/>
          </a:bodyPr>
          <a:lstStyle/>
          <a:p>
            <a:pPr>
              <a:spcBef>
                <a:spcPct val="20000"/>
              </a:spcBef>
            </a:pPr>
            <a:r>
              <a:rPr lang="en-US" sz="2400" b="1" dirty="0">
                <a:latin typeface="Arial" panose="020B0604020202020204" pitchFamily="34" charset="0"/>
                <a:ea typeface="宋体" panose="02010600030101010101" pitchFamily="2" charset="-122"/>
                <a:cs typeface="Arial" panose="020B0604020202020204" pitchFamily="34" charset="0"/>
              </a:rPr>
              <a:t>Table 1: Demographic and clinical characteristics of NAFLD patients by Agile 4 and Agile 3 score categories</a:t>
            </a:r>
          </a:p>
        </p:txBody>
      </p:sp>
      <p:graphicFrame>
        <p:nvGraphicFramePr>
          <p:cNvPr id="174" name="表格 173">
            <a:extLst>
              <a:ext uri="{FF2B5EF4-FFF2-40B4-BE49-F238E27FC236}">
                <a16:creationId xmlns:a16="http://schemas.microsoft.com/office/drawing/2014/main" id="{4651C6B2-DDA6-3CAE-25EA-CCF645E25E07}"/>
              </a:ext>
            </a:extLst>
          </p:cNvPr>
          <p:cNvGraphicFramePr>
            <a:graphicFrameLocks noGrp="1"/>
          </p:cNvGraphicFramePr>
          <p:nvPr>
            <p:extLst>
              <p:ext uri="{D42A27DB-BD31-4B8C-83A1-F6EECF244321}">
                <p14:modId xmlns:p14="http://schemas.microsoft.com/office/powerpoint/2010/main" val="2250722514"/>
              </p:ext>
            </p:extLst>
          </p:nvPr>
        </p:nvGraphicFramePr>
        <p:xfrm>
          <a:off x="15404010" y="8478745"/>
          <a:ext cx="17179696" cy="8769423"/>
        </p:xfrm>
        <a:graphic>
          <a:graphicData uri="http://schemas.openxmlformats.org/drawingml/2006/table">
            <a:tbl>
              <a:tblPr firstRow="1" firstCol="1" bandRow="1">
                <a:tableStyleId>{0E3FDE45-AF77-4B5C-9715-49D594BDF05E}</a:tableStyleId>
              </a:tblPr>
              <a:tblGrid>
                <a:gridCol w="3454965">
                  <a:extLst>
                    <a:ext uri="{9D8B030D-6E8A-4147-A177-3AD203B41FA5}">
                      <a16:colId xmlns:a16="http://schemas.microsoft.com/office/drawing/2014/main" val="1841447771"/>
                    </a:ext>
                  </a:extLst>
                </a:gridCol>
                <a:gridCol w="2213667">
                  <a:extLst>
                    <a:ext uri="{9D8B030D-6E8A-4147-A177-3AD203B41FA5}">
                      <a16:colId xmlns:a16="http://schemas.microsoft.com/office/drawing/2014/main" val="367181867"/>
                    </a:ext>
                  </a:extLst>
                </a:gridCol>
                <a:gridCol w="2213667">
                  <a:extLst>
                    <a:ext uri="{9D8B030D-6E8A-4147-A177-3AD203B41FA5}">
                      <a16:colId xmlns:a16="http://schemas.microsoft.com/office/drawing/2014/main" val="3487577385"/>
                    </a:ext>
                  </a:extLst>
                </a:gridCol>
                <a:gridCol w="2213667">
                  <a:extLst>
                    <a:ext uri="{9D8B030D-6E8A-4147-A177-3AD203B41FA5}">
                      <a16:colId xmlns:a16="http://schemas.microsoft.com/office/drawing/2014/main" val="3083457363"/>
                    </a:ext>
                  </a:extLst>
                </a:gridCol>
                <a:gridCol w="1328198">
                  <a:extLst>
                    <a:ext uri="{9D8B030D-6E8A-4147-A177-3AD203B41FA5}">
                      <a16:colId xmlns:a16="http://schemas.microsoft.com/office/drawing/2014/main" val="1166567989"/>
                    </a:ext>
                  </a:extLst>
                </a:gridCol>
                <a:gridCol w="2213667">
                  <a:extLst>
                    <a:ext uri="{9D8B030D-6E8A-4147-A177-3AD203B41FA5}">
                      <a16:colId xmlns:a16="http://schemas.microsoft.com/office/drawing/2014/main" val="1869820965"/>
                    </a:ext>
                  </a:extLst>
                </a:gridCol>
                <a:gridCol w="2213667">
                  <a:extLst>
                    <a:ext uri="{9D8B030D-6E8A-4147-A177-3AD203B41FA5}">
                      <a16:colId xmlns:a16="http://schemas.microsoft.com/office/drawing/2014/main" val="4065283618"/>
                    </a:ext>
                  </a:extLst>
                </a:gridCol>
                <a:gridCol w="1328198">
                  <a:extLst>
                    <a:ext uri="{9D8B030D-6E8A-4147-A177-3AD203B41FA5}">
                      <a16:colId xmlns:a16="http://schemas.microsoft.com/office/drawing/2014/main" val="4110541347"/>
                    </a:ext>
                  </a:extLst>
                </a:gridCol>
              </a:tblGrid>
              <a:tr h="158115">
                <a:tc rowSpan="2">
                  <a:txBody>
                    <a:bodyPr/>
                    <a:lstStyle/>
                    <a:p>
                      <a:pPr marL="0" marR="0">
                        <a:lnSpc>
                          <a:spcPct val="107000"/>
                        </a:lnSpc>
                        <a:spcBef>
                          <a:spcPts val="0"/>
                        </a:spcBef>
                        <a:spcAft>
                          <a:spcPts val="0"/>
                        </a:spcAft>
                      </a:pPr>
                      <a:r>
                        <a:rPr lang="en-US" sz="2400" b="1" kern="100" dirty="0">
                          <a:solidFill>
                            <a:schemeClr val="tx1"/>
                          </a:solidFill>
                          <a:effectLst/>
                          <a:latin typeface="Arial" panose="020B0604020202020204" pitchFamily="34" charset="0"/>
                          <a:cs typeface="Arial" panose="020B0604020202020204" pitchFamily="34" charset="0"/>
                        </a:rPr>
                        <a:t> </a:t>
                      </a:r>
                      <a:endParaRPr lang="en-US" sz="2400" b="1" kern="1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lnL>
                      <a:noFill/>
                    </a:lnL>
                    <a:lnR>
                      <a:noFill/>
                    </a:lnR>
                    <a:lnT w="19050" cap="flat" cmpd="sng" algn="ctr">
                      <a:solidFill>
                        <a:srgbClr val="FF8300"/>
                      </a:solidFill>
                      <a:prstDash val="solid"/>
                      <a:round/>
                      <a:headEnd type="none" w="med" len="med"/>
                      <a:tailEnd type="none" w="med" len="med"/>
                    </a:lnT>
                    <a:lnB w="19050" cap="flat" cmpd="sng" algn="ctr">
                      <a:solidFill>
                        <a:srgbClr val="FF8300"/>
                      </a:solidFill>
                      <a:prstDash val="solid"/>
                      <a:round/>
                      <a:headEnd type="none" w="med" len="med"/>
                      <a:tailEnd type="none" w="med" len="med"/>
                    </a:lnB>
                    <a:lnTlToBr w="12700" cmpd="sng">
                      <a:noFill/>
                      <a:prstDash val="solid"/>
                    </a:lnTlToBr>
                    <a:lnBlToTr w="12700" cmpd="sng">
                      <a:noFill/>
                      <a:prstDash val="solid"/>
                    </a:lnBlToTr>
                    <a:solidFill>
                      <a:srgbClr val="FFC17F"/>
                    </a:solidFill>
                  </a:tcPr>
                </a:tc>
                <a:tc rowSpan="2">
                  <a:txBody>
                    <a:bodyPr/>
                    <a:lstStyle/>
                    <a:p>
                      <a:pPr marL="0" marR="0">
                        <a:lnSpc>
                          <a:spcPct val="107000"/>
                        </a:lnSpc>
                        <a:spcBef>
                          <a:spcPts val="0"/>
                        </a:spcBef>
                        <a:spcAft>
                          <a:spcPts val="0"/>
                        </a:spcAft>
                      </a:pPr>
                      <a:r>
                        <a:rPr lang="en-US" sz="2400" b="1" kern="100" dirty="0">
                          <a:solidFill>
                            <a:schemeClr val="tx1"/>
                          </a:solidFill>
                          <a:effectLst/>
                          <a:latin typeface="Arial" panose="020B0604020202020204" pitchFamily="34" charset="0"/>
                          <a:cs typeface="Arial" panose="020B0604020202020204" pitchFamily="34" charset="0"/>
                        </a:rPr>
                        <a:t>Total (N = 614)</a:t>
                      </a:r>
                      <a:endParaRPr lang="en-US" sz="2400" b="1" kern="1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a:noFill/>
                    </a:lnL>
                    <a:lnR>
                      <a:noFill/>
                    </a:lnR>
                    <a:lnT w="19050" cap="flat" cmpd="sng" algn="ctr">
                      <a:solidFill>
                        <a:srgbClr val="FF8300"/>
                      </a:solidFill>
                      <a:prstDash val="solid"/>
                      <a:round/>
                      <a:headEnd type="none" w="med" len="med"/>
                      <a:tailEnd type="none" w="med" len="med"/>
                    </a:lnT>
                    <a:lnB w="19050" cap="flat" cmpd="sng" algn="ctr">
                      <a:solidFill>
                        <a:srgbClr val="FF8300"/>
                      </a:solidFill>
                      <a:prstDash val="solid"/>
                      <a:round/>
                      <a:headEnd type="none" w="med" len="med"/>
                      <a:tailEnd type="none" w="med" len="med"/>
                    </a:lnB>
                    <a:lnTlToBr w="12700" cmpd="sng">
                      <a:noFill/>
                      <a:prstDash val="solid"/>
                    </a:lnTlToBr>
                    <a:lnBlToTr w="12700" cmpd="sng">
                      <a:noFill/>
                      <a:prstDash val="solid"/>
                    </a:lnBlToTr>
                    <a:solidFill>
                      <a:srgbClr val="FFC17F"/>
                    </a:solidFill>
                  </a:tcPr>
                </a:tc>
                <a:tc gridSpan="2">
                  <a:txBody>
                    <a:bodyPr/>
                    <a:lstStyle/>
                    <a:p>
                      <a:pPr marL="0" marR="0" algn="ctr">
                        <a:lnSpc>
                          <a:spcPct val="107000"/>
                        </a:lnSpc>
                        <a:spcBef>
                          <a:spcPts val="0"/>
                        </a:spcBef>
                        <a:spcAft>
                          <a:spcPts val="0"/>
                        </a:spcAft>
                      </a:pPr>
                      <a:r>
                        <a:rPr lang="en-US" sz="2400" b="1" kern="100" dirty="0">
                          <a:solidFill>
                            <a:schemeClr val="tx1"/>
                          </a:solidFill>
                          <a:effectLst/>
                          <a:latin typeface="Arial" panose="020B0604020202020204" pitchFamily="34" charset="0"/>
                          <a:cs typeface="Arial" panose="020B0604020202020204" pitchFamily="34" charset="0"/>
                        </a:rPr>
                        <a:t>Agile 4 score (≥0.037)</a:t>
                      </a:r>
                      <a:endParaRPr lang="en-US" sz="2400" b="1" kern="1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lnL>
                      <a:noFill/>
                    </a:lnL>
                    <a:lnR>
                      <a:noFill/>
                    </a:lnR>
                    <a:lnT w="19050" cap="flat" cmpd="sng" algn="ctr">
                      <a:solidFill>
                        <a:srgbClr val="FF8300"/>
                      </a:solidFill>
                      <a:prstDash val="solid"/>
                      <a:round/>
                      <a:headEnd type="none" w="med" len="med"/>
                      <a:tailEnd type="none" w="med" len="med"/>
                    </a:lnT>
                    <a:lnB w="19050" cap="flat" cmpd="sng" algn="ctr">
                      <a:solidFill>
                        <a:srgbClr val="FF8300"/>
                      </a:solidFill>
                      <a:prstDash val="solid"/>
                      <a:round/>
                      <a:headEnd type="none" w="med" len="med"/>
                      <a:tailEnd type="none" w="med" len="med"/>
                    </a:lnB>
                    <a:lnTlToBr w="12700" cmpd="sng">
                      <a:noFill/>
                      <a:prstDash val="solid"/>
                    </a:lnTlToBr>
                    <a:lnBlToTr w="12700" cmpd="sng">
                      <a:noFill/>
                      <a:prstDash val="solid"/>
                    </a:lnBlToTr>
                    <a:solidFill>
                      <a:srgbClr val="FFC17F"/>
                    </a:solidFill>
                  </a:tcPr>
                </a:tc>
                <a:tc hMerge="1">
                  <a:txBody>
                    <a:bodyPr/>
                    <a:lstStyle/>
                    <a:p>
                      <a:endParaRPr lang="en-US"/>
                    </a:p>
                  </a:txBody>
                  <a:tcPr/>
                </a:tc>
                <a:tc rowSpan="2">
                  <a:txBody>
                    <a:bodyPr/>
                    <a:lstStyle/>
                    <a:p>
                      <a:pPr marL="0" marR="0">
                        <a:lnSpc>
                          <a:spcPct val="107000"/>
                        </a:lnSpc>
                        <a:spcBef>
                          <a:spcPts val="0"/>
                        </a:spcBef>
                        <a:spcAft>
                          <a:spcPts val="0"/>
                        </a:spcAft>
                      </a:pPr>
                      <a:r>
                        <a:rPr lang="en-US" sz="2400" b="1" kern="100" dirty="0">
                          <a:solidFill>
                            <a:schemeClr val="tx1"/>
                          </a:solidFill>
                          <a:effectLst/>
                          <a:latin typeface="Arial" panose="020B0604020202020204" pitchFamily="34" charset="0"/>
                          <a:cs typeface="Arial" panose="020B0604020202020204" pitchFamily="34" charset="0"/>
                        </a:rPr>
                        <a:t>p-value</a:t>
                      </a:r>
                      <a:endParaRPr lang="en-US" sz="2400" b="1" kern="1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a:noFill/>
                    </a:lnL>
                    <a:lnR>
                      <a:noFill/>
                    </a:lnR>
                    <a:lnT w="19050" cap="flat" cmpd="sng" algn="ctr">
                      <a:solidFill>
                        <a:srgbClr val="FF8300"/>
                      </a:solidFill>
                      <a:prstDash val="solid"/>
                      <a:round/>
                      <a:headEnd type="none" w="med" len="med"/>
                      <a:tailEnd type="none" w="med" len="med"/>
                    </a:lnT>
                    <a:lnB w="19050" cap="flat" cmpd="sng" algn="ctr">
                      <a:solidFill>
                        <a:srgbClr val="FF8300"/>
                      </a:solidFill>
                      <a:prstDash val="solid"/>
                      <a:round/>
                      <a:headEnd type="none" w="med" len="med"/>
                      <a:tailEnd type="none" w="med" len="med"/>
                    </a:lnB>
                    <a:lnTlToBr w="12700" cmpd="sng">
                      <a:noFill/>
                      <a:prstDash val="solid"/>
                    </a:lnTlToBr>
                    <a:lnBlToTr w="12700" cmpd="sng">
                      <a:noFill/>
                      <a:prstDash val="solid"/>
                    </a:lnBlToTr>
                    <a:solidFill>
                      <a:srgbClr val="FFC17F"/>
                    </a:solidFill>
                  </a:tcPr>
                </a:tc>
                <a:tc gridSpan="2">
                  <a:txBody>
                    <a:bodyPr/>
                    <a:lstStyle/>
                    <a:p>
                      <a:pPr marL="0" marR="0" algn="ctr">
                        <a:lnSpc>
                          <a:spcPct val="107000"/>
                        </a:lnSpc>
                        <a:spcBef>
                          <a:spcPts val="0"/>
                        </a:spcBef>
                        <a:spcAft>
                          <a:spcPts val="0"/>
                        </a:spcAft>
                      </a:pPr>
                      <a:r>
                        <a:rPr lang="en-US" sz="2400" b="1" kern="100" dirty="0">
                          <a:solidFill>
                            <a:schemeClr val="tx1"/>
                          </a:solidFill>
                          <a:effectLst/>
                          <a:latin typeface="Arial" panose="020B0604020202020204" pitchFamily="34" charset="0"/>
                          <a:cs typeface="Arial" panose="020B0604020202020204" pitchFamily="34" charset="0"/>
                        </a:rPr>
                        <a:t>Agile 3 score (≥0.326)</a:t>
                      </a:r>
                      <a:endParaRPr lang="en-US" sz="2400" b="1" kern="1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lnL>
                      <a:noFill/>
                    </a:lnL>
                    <a:lnR>
                      <a:noFill/>
                    </a:lnR>
                    <a:lnT w="19050" cap="flat" cmpd="sng" algn="ctr">
                      <a:solidFill>
                        <a:srgbClr val="FF8300"/>
                      </a:solidFill>
                      <a:prstDash val="solid"/>
                      <a:round/>
                      <a:headEnd type="none" w="med" len="med"/>
                      <a:tailEnd type="none" w="med" len="med"/>
                    </a:lnT>
                    <a:lnB w="19050" cap="flat" cmpd="sng" algn="ctr">
                      <a:solidFill>
                        <a:srgbClr val="FF8300"/>
                      </a:solidFill>
                      <a:prstDash val="solid"/>
                      <a:round/>
                      <a:headEnd type="none" w="med" len="med"/>
                      <a:tailEnd type="none" w="med" len="med"/>
                    </a:lnB>
                    <a:lnTlToBr w="12700" cmpd="sng">
                      <a:noFill/>
                      <a:prstDash val="solid"/>
                    </a:lnTlToBr>
                    <a:lnBlToTr w="12700" cmpd="sng">
                      <a:noFill/>
                      <a:prstDash val="solid"/>
                    </a:lnBlToTr>
                    <a:solidFill>
                      <a:srgbClr val="FFC17F"/>
                    </a:solidFill>
                  </a:tcPr>
                </a:tc>
                <a:tc hMerge="1">
                  <a:txBody>
                    <a:bodyPr/>
                    <a:lstStyle/>
                    <a:p>
                      <a:endParaRPr lang="en-US"/>
                    </a:p>
                  </a:txBody>
                  <a:tcPr/>
                </a:tc>
                <a:tc rowSpan="2">
                  <a:txBody>
                    <a:bodyPr/>
                    <a:lstStyle/>
                    <a:p>
                      <a:pPr marL="0" marR="0">
                        <a:lnSpc>
                          <a:spcPct val="107000"/>
                        </a:lnSpc>
                        <a:spcBef>
                          <a:spcPts val="0"/>
                        </a:spcBef>
                        <a:spcAft>
                          <a:spcPts val="0"/>
                        </a:spcAft>
                      </a:pPr>
                      <a:r>
                        <a:rPr lang="en-US" sz="2400" b="1" kern="100" dirty="0">
                          <a:solidFill>
                            <a:schemeClr val="tx1"/>
                          </a:solidFill>
                          <a:effectLst/>
                          <a:latin typeface="Arial" panose="020B0604020202020204" pitchFamily="34" charset="0"/>
                          <a:cs typeface="Arial" panose="020B0604020202020204" pitchFamily="34" charset="0"/>
                        </a:rPr>
                        <a:t>p-value</a:t>
                      </a:r>
                      <a:endParaRPr lang="en-US" sz="2400" b="1" kern="1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lnL>
                      <a:noFill/>
                    </a:lnL>
                    <a:lnR>
                      <a:noFill/>
                    </a:lnR>
                    <a:lnT w="19050" cap="flat" cmpd="sng" algn="ctr">
                      <a:solidFill>
                        <a:srgbClr val="FF8300"/>
                      </a:solidFill>
                      <a:prstDash val="solid"/>
                      <a:round/>
                      <a:headEnd type="none" w="med" len="med"/>
                      <a:tailEnd type="none" w="med" len="med"/>
                    </a:lnT>
                    <a:lnB w="19050" cap="flat" cmpd="sng" algn="ctr">
                      <a:solidFill>
                        <a:srgbClr val="FF8300"/>
                      </a:solidFill>
                      <a:prstDash val="solid"/>
                      <a:round/>
                      <a:headEnd type="none" w="med" len="med"/>
                      <a:tailEnd type="none" w="med" len="med"/>
                    </a:lnB>
                    <a:lnTlToBr w="12700" cmpd="sng">
                      <a:noFill/>
                      <a:prstDash val="solid"/>
                    </a:lnTlToBr>
                    <a:lnBlToTr w="12700" cmpd="sng">
                      <a:noFill/>
                      <a:prstDash val="solid"/>
                    </a:lnBlToTr>
                    <a:solidFill>
                      <a:srgbClr val="FFC17F"/>
                    </a:solidFill>
                  </a:tcPr>
                </a:tc>
                <a:extLst>
                  <a:ext uri="{0D108BD9-81ED-4DB2-BD59-A6C34878D82A}">
                    <a16:rowId xmlns:a16="http://schemas.microsoft.com/office/drawing/2014/main" val="888276625"/>
                  </a:ext>
                </a:extLst>
              </a:tr>
              <a:tr h="158115">
                <a:tc vMerge="1">
                  <a:txBody>
                    <a:bodyPr/>
                    <a:lstStyle/>
                    <a:p>
                      <a:endParaRPr lang="en-US"/>
                    </a:p>
                  </a:txBody>
                  <a:tcPr/>
                </a:tc>
                <a:tc vMerge="1">
                  <a:txBody>
                    <a:bodyPr/>
                    <a:lstStyle/>
                    <a:p>
                      <a:endParaRPr lang="en-US"/>
                    </a:p>
                  </a:txBody>
                  <a:tcPr/>
                </a:tc>
                <a:tc>
                  <a:txBody>
                    <a:bodyPr/>
                    <a:lstStyle/>
                    <a:p>
                      <a:pPr marL="0" marR="0">
                        <a:lnSpc>
                          <a:spcPct val="107000"/>
                        </a:lnSpc>
                        <a:spcBef>
                          <a:spcPts val="0"/>
                        </a:spcBef>
                        <a:spcAft>
                          <a:spcPts val="0"/>
                        </a:spcAft>
                      </a:pPr>
                      <a:r>
                        <a:rPr lang="en-US" sz="2400" b="1" kern="100" dirty="0">
                          <a:solidFill>
                            <a:schemeClr val="tx1"/>
                          </a:solidFill>
                          <a:effectLst/>
                          <a:latin typeface="Arial" panose="020B0604020202020204" pitchFamily="34" charset="0"/>
                          <a:cs typeface="Arial" panose="020B0604020202020204" pitchFamily="34" charset="0"/>
                        </a:rPr>
                        <a:t>Low (N = 472)</a:t>
                      </a:r>
                      <a:endParaRPr lang="en-US" sz="2400" b="1" kern="1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lnL w="12700" cmpd="sng">
                      <a:noFill/>
                    </a:lnL>
                    <a:lnR>
                      <a:noFill/>
                    </a:lnR>
                    <a:lnT w="19050" cap="flat" cmpd="sng" algn="ctr">
                      <a:solidFill>
                        <a:srgbClr val="FF8300"/>
                      </a:solidFill>
                      <a:prstDash val="solid"/>
                      <a:round/>
                      <a:headEnd type="none" w="med" len="med"/>
                      <a:tailEnd type="none" w="med" len="med"/>
                    </a:lnT>
                    <a:lnB w="19050" cap="flat" cmpd="sng" algn="ctr">
                      <a:solidFill>
                        <a:srgbClr val="FF8300"/>
                      </a:solidFill>
                      <a:prstDash val="solid"/>
                      <a:round/>
                      <a:headEnd type="none" w="med" len="med"/>
                      <a:tailEnd type="none" w="med" len="med"/>
                    </a:lnB>
                    <a:lnTlToBr w="12700" cmpd="sng">
                      <a:noFill/>
                      <a:prstDash val="solid"/>
                    </a:lnTlToBr>
                    <a:lnBlToTr w="12700" cmpd="sng">
                      <a:noFill/>
                      <a:prstDash val="solid"/>
                    </a:lnBlToTr>
                    <a:solidFill>
                      <a:srgbClr val="FFC17F"/>
                    </a:solidFill>
                  </a:tcPr>
                </a:tc>
                <a:tc>
                  <a:txBody>
                    <a:bodyPr/>
                    <a:lstStyle/>
                    <a:p>
                      <a:pPr marL="0" marR="0">
                        <a:lnSpc>
                          <a:spcPct val="107000"/>
                        </a:lnSpc>
                        <a:spcBef>
                          <a:spcPts val="0"/>
                        </a:spcBef>
                        <a:spcAft>
                          <a:spcPts val="0"/>
                        </a:spcAft>
                      </a:pPr>
                      <a:r>
                        <a:rPr lang="en-US" sz="2400" b="1" kern="100" dirty="0">
                          <a:solidFill>
                            <a:schemeClr val="tx1"/>
                          </a:solidFill>
                          <a:effectLst/>
                          <a:latin typeface="Arial" panose="020B0604020202020204" pitchFamily="34" charset="0"/>
                          <a:cs typeface="Arial" panose="020B0604020202020204" pitchFamily="34" charset="0"/>
                        </a:rPr>
                        <a:t>High (N = 140)</a:t>
                      </a:r>
                      <a:endParaRPr lang="en-US" sz="2400" b="1" kern="1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lnL>
                      <a:noFill/>
                    </a:lnL>
                    <a:lnR w="12700" cmpd="sng">
                      <a:noFill/>
                    </a:lnR>
                    <a:lnT w="19050" cap="flat" cmpd="sng" algn="ctr">
                      <a:solidFill>
                        <a:srgbClr val="FF8300"/>
                      </a:solidFill>
                      <a:prstDash val="solid"/>
                      <a:round/>
                      <a:headEnd type="none" w="med" len="med"/>
                      <a:tailEnd type="none" w="med" len="med"/>
                    </a:lnT>
                    <a:lnB w="19050" cap="flat" cmpd="sng" algn="ctr">
                      <a:solidFill>
                        <a:srgbClr val="FF8300"/>
                      </a:solidFill>
                      <a:prstDash val="solid"/>
                      <a:round/>
                      <a:headEnd type="none" w="med" len="med"/>
                      <a:tailEnd type="none" w="med" len="med"/>
                    </a:lnB>
                    <a:lnTlToBr w="12700" cmpd="sng">
                      <a:noFill/>
                      <a:prstDash val="solid"/>
                    </a:lnTlToBr>
                    <a:lnBlToTr w="12700" cmpd="sng">
                      <a:noFill/>
                      <a:prstDash val="solid"/>
                    </a:lnBlToTr>
                    <a:solidFill>
                      <a:srgbClr val="FFC17F"/>
                    </a:solidFill>
                  </a:tcPr>
                </a:tc>
                <a:tc vMerge="1">
                  <a:txBody>
                    <a:bodyPr/>
                    <a:lstStyle/>
                    <a:p>
                      <a:endParaRPr lang="en-US"/>
                    </a:p>
                  </a:txBody>
                  <a:tcPr/>
                </a:tc>
                <a:tc>
                  <a:txBody>
                    <a:bodyPr/>
                    <a:lstStyle/>
                    <a:p>
                      <a:pPr marL="0" marR="0">
                        <a:lnSpc>
                          <a:spcPct val="107000"/>
                        </a:lnSpc>
                        <a:spcBef>
                          <a:spcPts val="0"/>
                        </a:spcBef>
                        <a:spcAft>
                          <a:spcPts val="0"/>
                        </a:spcAft>
                      </a:pPr>
                      <a:r>
                        <a:rPr lang="en-US" sz="2400" b="1" kern="100" dirty="0">
                          <a:solidFill>
                            <a:schemeClr val="tx1"/>
                          </a:solidFill>
                          <a:effectLst/>
                          <a:latin typeface="Arial" panose="020B0604020202020204" pitchFamily="34" charset="0"/>
                          <a:cs typeface="Arial" panose="020B0604020202020204" pitchFamily="34" charset="0"/>
                        </a:rPr>
                        <a:t>Low (N = 452)</a:t>
                      </a:r>
                      <a:endParaRPr lang="en-US" sz="2400" b="1" kern="1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lnL w="12700" cmpd="sng">
                      <a:noFill/>
                    </a:lnL>
                    <a:lnR>
                      <a:noFill/>
                    </a:lnR>
                    <a:lnT w="19050" cap="flat" cmpd="sng" algn="ctr">
                      <a:solidFill>
                        <a:srgbClr val="FF8300"/>
                      </a:solidFill>
                      <a:prstDash val="solid"/>
                      <a:round/>
                      <a:headEnd type="none" w="med" len="med"/>
                      <a:tailEnd type="none" w="med" len="med"/>
                    </a:lnT>
                    <a:lnB w="19050" cap="flat" cmpd="sng" algn="ctr">
                      <a:solidFill>
                        <a:srgbClr val="FF8300"/>
                      </a:solidFill>
                      <a:prstDash val="solid"/>
                      <a:round/>
                      <a:headEnd type="none" w="med" len="med"/>
                      <a:tailEnd type="none" w="med" len="med"/>
                    </a:lnB>
                    <a:lnTlToBr w="12700" cmpd="sng">
                      <a:noFill/>
                      <a:prstDash val="solid"/>
                    </a:lnTlToBr>
                    <a:lnBlToTr w="12700" cmpd="sng">
                      <a:noFill/>
                      <a:prstDash val="solid"/>
                    </a:lnBlToTr>
                    <a:solidFill>
                      <a:srgbClr val="FFC17F"/>
                    </a:solidFill>
                  </a:tcPr>
                </a:tc>
                <a:tc>
                  <a:txBody>
                    <a:bodyPr/>
                    <a:lstStyle/>
                    <a:p>
                      <a:pPr marL="0" marR="0">
                        <a:lnSpc>
                          <a:spcPct val="107000"/>
                        </a:lnSpc>
                        <a:spcBef>
                          <a:spcPts val="0"/>
                        </a:spcBef>
                        <a:spcAft>
                          <a:spcPts val="0"/>
                        </a:spcAft>
                      </a:pPr>
                      <a:r>
                        <a:rPr lang="en-US" sz="2400" b="1" kern="100" dirty="0">
                          <a:solidFill>
                            <a:schemeClr val="tx1"/>
                          </a:solidFill>
                          <a:effectLst/>
                          <a:latin typeface="Arial" panose="020B0604020202020204" pitchFamily="34" charset="0"/>
                          <a:cs typeface="Arial" panose="020B0604020202020204" pitchFamily="34" charset="0"/>
                        </a:rPr>
                        <a:t>High (N = 160)</a:t>
                      </a:r>
                      <a:endParaRPr lang="en-US" sz="2400" b="1" kern="1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lnL>
                      <a:noFill/>
                    </a:lnL>
                    <a:lnR w="12700" cmpd="sng">
                      <a:noFill/>
                    </a:lnR>
                    <a:lnT w="19050" cap="flat" cmpd="sng" algn="ctr">
                      <a:solidFill>
                        <a:srgbClr val="FF8300"/>
                      </a:solidFill>
                      <a:prstDash val="solid"/>
                      <a:round/>
                      <a:headEnd type="none" w="med" len="med"/>
                      <a:tailEnd type="none" w="med" len="med"/>
                    </a:lnT>
                    <a:lnB w="19050" cap="flat" cmpd="sng" algn="ctr">
                      <a:solidFill>
                        <a:srgbClr val="FF8300"/>
                      </a:solidFill>
                      <a:prstDash val="solid"/>
                      <a:round/>
                      <a:headEnd type="none" w="med" len="med"/>
                      <a:tailEnd type="none" w="med" len="med"/>
                    </a:lnB>
                    <a:lnTlToBr w="12700" cmpd="sng">
                      <a:noFill/>
                      <a:prstDash val="solid"/>
                    </a:lnTlToBr>
                    <a:lnBlToTr w="12700" cmpd="sng">
                      <a:noFill/>
                      <a:prstDash val="solid"/>
                    </a:lnBlToTr>
                    <a:solidFill>
                      <a:srgbClr val="FFC17F"/>
                    </a:solidFill>
                  </a:tcPr>
                </a:tc>
                <a:tc vMerge="1">
                  <a:txBody>
                    <a:bodyPr/>
                    <a:lstStyle/>
                    <a:p>
                      <a:endParaRPr lang="en-US"/>
                    </a:p>
                  </a:txBody>
                  <a:tcPr/>
                </a:tc>
                <a:extLst>
                  <a:ext uri="{0D108BD9-81ED-4DB2-BD59-A6C34878D82A}">
                    <a16:rowId xmlns:a16="http://schemas.microsoft.com/office/drawing/2014/main" val="3953932225"/>
                  </a:ext>
                </a:extLst>
              </a:tr>
              <a:tr h="158115">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Gender</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lnT w="19050" cap="flat" cmpd="sng" algn="ctr">
                      <a:solidFill>
                        <a:srgbClr val="FF8300"/>
                      </a:solidFill>
                      <a:prstDash val="solid"/>
                      <a:round/>
                      <a:headEnd type="none" w="med" len="med"/>
                      <a:tailEnd type="none" w="med" len="med"/>
                    </a:lnT>
                    <a:no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 </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lnT w="19050" cap="flat" cmpd="sng" algn="ctr">
                      <a:solidFill>
                        <a:srgbClr val="FF8300"/>
                      </a:solidFill>
                      <a:prstDash val="solid"/>
                      <a:round/>
                      <a:headEnd type="none" w="med" len="med"/>
                      <a:tailEnd type="none" w="med" len="med"/>
                    </a:lnT>
                    <a:no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 </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lnT w="19050" cap="flat" cmpd="sng" algn="ctr">
                      <a:solidFill>
                        <a:srgbClr val="FF8300"/>
                      </a:solidFill>
                      <a:prstDash val="solid"/>
                      <a:round/>
                      <a:headEnd type="none" w="med" len="med"/>
                      <a:tailEnd type="none" w="med" len="med"/>
                    </a:lnT>
                    <a:no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 </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lnT w="19050" cap="flat" cmpd="sng" algn="ctr">
                      <a:solidFill>
                        <a:srgbClr val="FF8300"/>
                      </a:solidFill>
                      <a:prstDash val="solid"/>
                      <a:round/>
                      <a:headEnd type="none" w="med" len="med"/>
                      <a:tailEnd type="none" w="med" len="med"/>
                    </a:lnT>
                    <a:noFill/>
                  </a:tcPr>
                </a:tc>
                <a:tc>
                  <a:txBody>
                    <a:bodyPr/>
                    <a:lstStyle/>
                    <a:p>
                      <a:endParaRPr lang="en-US" sz="2400" kern="100" dirty="0">
                        <a:effectLst/>
                        <a:latin typeface="Arial" panose="020B0604020202020204" pitchFamily="34" charset="0"/>
                        <a:cs typeface="Arial" panose="020B0604020202020204" pitchFamily="34" charset="0"/>
                      </a:endParaRPr>
                    </a:p>
                  </a:txBody>
                  <a:tcPr marL="68580" marR="68580" marT="0" marB="0">
                    <a:lnT w="19050" cap="flat" cmpd="sng" algn="ctr">
                      <a:solidFill>
                        <a:srgbClr val="FF8300"/>
                      </a:solidFill>
                      <a:prstDash val="solid"/>
                      <a:round/>
                      <a:headEnd type="none" w="med" len="med"/>
                      <a:tailEnd type="none" w="med" len="med"/>
                    </a:lnT>
                    <a:no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 </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lnT w="19050" cap="flat" cmpd="sng" algn="ctr">
                      <a:solidFill>
                        <a:srgbClr val="FF8300"/>
                      </a:solidFill>
                      <a:prstDash val="solid"/>
                      <a:round/>
                      <a:headEnd type="none" w="med" len="med"/>
                      <a:tailEnd type="none" w="med" len="med"/>
                    </a:lnT>
                    <a:no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 </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lnT w="19050" cap="flat" cmpd="sng" algn="ctr">
                      <a:solidFill>
                        <a:srgbClr val="FF8300"/>
                      </a:solidFill>
                      <a:prstDash val="solid"/>
                      <a:round/>
                      <a:headEnd type="none" w="med" len="med"/>
                      <a:tailEnd type="none" w="med" len="med"/>
                    </a:lnT>
                    <a:no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 </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lnT w="19050" cap="flat" cmpd="sng" algn="ctr">
                      <a:solidFill>
                        <a:srgbClr val="FF8300"/>
                      </a:solidFill>
                      <a:prstDash val="solid"/>
                      <a:round/>
                      <a:headEnd type="none" w="med" len="med"/>
                      <a:tailEnd type="none" w="med" len="med"/>
                    </a:lnT>
                    <a:noFill/>
                  </a:tcPr>
                </a:tc>
                <a:extLst>
                  <a:ext uri="{0D108BD9-81ED-4DB2-BD59-A6C34878D82A}">
                    <a16:rowId xmlns:a16="http://schemas.microsoft.com/office/drawing/2014/main" val="3254901343"/>
                  </a:ext>
                </a:extLst>
              </a:tr>
              <a:tr h="158115">
                <a:tc>
                  <a:txBody>
                    <a:bodyPr/>
                    <a:lstStyle/>
                    <a:p>
                      <a:pPr marL="228600" marR="0">
                        <a:lnSpc>
                          <a:spcPct val="107000"/>
                        </a:lnSpc>
                        <a:spcBef>
                          <a:spcPts val="0"/>
                        </a:spcBef>
                        <a:spcAft>
                          <a:spcPts val="0"/>
                        </a:spcAft>
                      </a:pPr>
                      <a:r>
                        <a:rPr lang="en-US" sz="2400" b="0" kern="100" dirty="0">
                          <a:effectLst/>
                          <a:latin typeface="Arial" panose="020B0604020202020204" pitchFamily="34" charset="0"/>
                          <a:cs typeface="Arial" panose="020B0604020202020204" pitchFamily="34" charset="0"/>
                        </a:rPr>
                        <a:t>Male</a:t>
                      </a:r>
                      <a:endParaRPr lang="en-US" sz="2400" b="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solidFill>
                      <a:srgbClr val="FCE4C7"/>
                    </a:solid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323 (52.8%)</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solidFill>
                      <a:srgbClr val="FCE4C7"/>
                    </a:solid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258 (79.9%)</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solidFill>
                      <a:srgbClr val="FCE4C7"/>
                    </a:solidFill>
                  </a:tcPr>
                </a:tc>
                <a:tc>
                  <a:txBody>
                    <a:bodyPr/>
                    <a:lstStyle/>
                    <a:p>
                      <a:pPr marL="0" marR="0">
                        <a:lnSpc>
                          <a:spcPct val="107000"/>
                        </a:lnSpc>
                        <a:spcBef>
                          <a:spcPts val="0"/>
                        </a:spcBef>
                        <a:spcAft>
                          <a:spcPts val="0"/>
                        </a:spcAft>
                      </a:pPr>
                      <a:r>
                        <a:rPr lang="en-US" sz="2400" kern="100">
                          <a:effectLst/>
                          <a:latin typeface="Arial" panose="020B0604020202020204" pitchFamily="34" charset="0"/>
                          <a:cs typeface="Arial" panose="020B0604020202020204" pitchFamily="34" charset="0"/>
                        </a:rPr>
                        <a:t>65 (20.1%)</a:t>
                      </a:r>
                      <a:endParaRPr lang="en-US" sz="2400" kern="10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solidFill>
                      <a:srgbClr val="FCE4C7"/>
                    </a:solid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0.087</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solidFill>
                      <a:srgbClr val="FCE4C7"/>
                    </a:solid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243 (75.2%)</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solidFill>
                      <a:srgbClr val="FCE4C7"/>
                    </a:solid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80 (24.8%)</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solidFill>
                      <a:srgbClr val="FCE4C7"/>
                    </a:solid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0.413</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solidFill>
                      <a:srgbClr val="FCE4C7"/>
                    </a:solidFill>
                  </a:tcPr>
                </a:tc>
                <a:extLst>
                  <a:ext uri="{0D108BD9-81ED-4DB2-BD59-A6C34878D82A}">
                    <a16:rowId xmlns:a16="http://schemas.microsoft.com/office/drawing/2014/main" val="554109909"/>
                  </a:ext>
                </a:extLst>
              </a:tr>
              <a:tr h="287590">
                <a:tc>
                  <a:txBody>
                    <a:bodyPr/>
                    <a:lstStyle/>
                    <a:p>
                      <a:pPr marL="228600" marR="0">
                        <a:lnSpc>
                          <a:spcPct val="107000"/>
                        </a:lnSpc>
                        <a:spcBef>
                          <a:spcPts val="0"/>
                        </a:spcBef>
                        <a:spcAft>
                          <a:spcPts val="0"/>
                        </a:spcAft>
                      </a:pPr>
                      <a:r>
                        <a:rPr lang="en-US" sz="2400" b="0" kern="100" dirty="0">
                          <a:effectLst/>
                          <a:latin typeface="Arial" panose="020B0604020202020204" pitchFamily="34" charset="0"/>
                          <a:cs typeface="Arial" panose="020B0604020202020204" pitchFamily="34" charset="0"/>
                        </a:rPr>
                        <a:t>Female</a:t>
                      </a:r>
                      <a:endParaRPr lang="en-US" sz="2400" b="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o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289 (47.2%)</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o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214 (74.0%)</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o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75 (26.0%)</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o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 </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oFill/>
                  </a:tcPr>
                </a:tc>
                <a:tc>
                  <a:txBody>
                    <a:bodyPr/>
                    <a:lstStyle/>
                    <a:p>
                      <a:pPr marL="0" marR="0">
                        <a:lnSpc>
                          <a:spcPct val="107000"/>
                        </a:lnSpc>
                        <a:spcBef>
                          <a:spcPts val="0"/>
                        </a:spcBef>
                        <a:spcAft>
                          <a:spcPts val="0"/>
                        </a:spcAft>
                      </a:pPr>
                      <a:r>
                        <a:rPr lang="en-US" sz="2400" kern="100">
                          <a:effectLst/>
                          <a:latin typeface="Arial" panose="020B0604020202020204" pitchFamily="34" charset="0"/>
                          <a:cs typeface="Arial" panose="020B0604020202020204" pitchFamily="34" charset="0"/>
                        </a:rPr>
                        <a:t>209 (72.3%)</a:t>
                      </a:r>
                      <a:endParaRPr lang="en-US" sz="2400" kern="10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oFill/>
                  </a:tcPr>
                </a:tc>
                <a:tc>
                  <a:txBody>
                    <a:bodyPr/>
                    <a:lstStyle/>
                    <a:p>
                      <a:pPr marL="0" marR="0">
                        <a:lnSpc>
                          <a:spcPct val="107000"/>
                        </a:lnSpc>
                        <a:spcBef>
                          <a:spcPts val="0"/>
                        </a:spcBef>
                        <a:spcAft>
                          <a:spcPts val="0"/>
                        </a:spcAft>
                      </a:pPr>
                      <a:r>
                        <a:rPr lang="en-US" sz="2400" kern="100">
                          <a:effectLst/>
                          <a:latin typeface="Arial" panose="020B0604020202020204" pitchFamily="34" charset="0"/>
                          <a:cs typeface="Arial" panose="020B0604020202020204" pitchFamily="34" charset="0"/>
                        </a:rPr>
                        <a:t>80 (27.7%)</a:t>
                      </a:r>
                      <a:endParaRPr lang="en-US" sz="2400" kern="10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o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 </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oFill/>
                  </a:tcPr>
                </a:tc>
                <a:extLst>
                  <a:ext uri="{0D108BD9-81ED-4DB2-BD59-A6C34878D82A}">
                    <a16:rowId xmlns:a16="http://schemas.microsoft.com/office/drawing/2014/main" val="3131213640"/>
                  </a:ext>
                </a:extLst>
              </a:tr>
              <a:tr h="158115">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Age (years)</a:t>
                      </a:r>
                      <a:r>
                        <a:rPr lang="en-US" sz="2400" kern="100" baseline="30000" dirty="0">
                          <a:effectLst/>
                          <a:latin typeface="Arial" panose="020B0604020202020204" pitchFamily="34" charset="0"/>
                          <a:cs typeface="Arial" panose="020B0604020202020204" pitchFamily="34" charset="0"/>
                        </a:rPr>
                        <a:t>a</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solidFill>
                      <a:srgbClr val="FCE4C7"/>
                    </a:solid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49.3±13.6</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solidFill>
                      <a:srgbClr val="FCE4C7"/>
                    </a:solid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47.9 ± 13.4</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solidFill>
                      <a:srgbClr val="FCE4C7"/>
                    </a:solid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54.1 ± 13.2</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solidFill>
                      <a:srgbClr val="FCE4C7"/>
                    </a:solid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&lt;0.001</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solidFill>
                      <a:srgbClr val="FCE4C7"/>
                    </a:solid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46.3 ± 12.8</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solidFill>
                      <a:srgbClr val="FCE4C7"/>
                    </a:solidFill>
                  </a:tcPr>
                </a:tc>
                <a:tc>
                  <a:txBody>
                    <a:bodyPr/>
                    <a:lstStyle/>
                    <a:p>
                      <a:pPr marL="0" marR="0">
                        <a:lnSpc>
                          <a:spcPct val="107000"/>
                        </a:lnSpc>
                        <a:spcBef>
                          <a:spcPts val="0"/>
                        </a:spcBef>
                        <a:spcAft>
                          <a:spcPts val="0"/>
                        </a:spcAft>
                      </a:pPr>
                      <a:r>
                        <a:rPr lang="en-US" sz="2400" kern="100">
                          <a:effectLst/>
                          <a:latin typeface="Arial" panose="020B0604020202020204" pitchFamily="34" charset="0"/>
                          <a:cs typeface="Arial" panose="020B0604020202020204" pitchFamily="34" charset="0"/>
                        </a:rPr>
                        <a:t>57.9 ± 12.0</a:t>
                      </a:r>
                      <a:endParaRPr lang="en-US" sz="2400" kern="10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solidFill>
                      <a:srgbClr val="FCE4C7"/>
                    </a:solid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&lt;0.001</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solidFill>
                      <a:srgbClr val="FCE4C7"/>
                    </a:solidFill>
                  </a:tcPr>
                </a:tc>
                <a:extLst>
                  <a:ext uri="{0D108BD9-81ED-4DB2-BD59-A6C34878D82A}">
                    <a16:rowId xmlns:a16="http://schemas.microsoft.com/office/drawing/2014/main" val="423908357"/>
                  </a:ext>
                </a:extLst>
              </a:tr>
              <a:tr h="158115">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Body mass </a:t>
                      </a:r>
                      <a:r>
                        <a:rPr lang="en-US" sz="2400" kern="100" dirty="0" err="1">
                          <a:effectLst/>
                          <a:latin typeface="Arial" panose="020B0604020202020204" pitchFamily="34" charset="0"/>
                          <a:cs typeface="Arial" panose="020B0604020202020204" pitchFamily="34" charset="0"/>
                        </a:rPr>
                        <a:t>index</a:t>
                      </a:r>
                      <a:r>
                        <a:rPr lang="en-US" sz="2400" kern="100" baseline="30000" dirty="0" err="1">
                          <a:effectLst/>
                          <a:latin typeface="Arial" panose="020B0604020202020204" pitchFamily="34" charset="0"/>
                          <a:cs typeface="Arial" panose="020B0604020202020204" pitchFamily="34" charset="0"/>
                        </a:rPr>
                        <a:t>a</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o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33.2 ± 7.9</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o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33.0 ± 7.7</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o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34.0 ± 8.6</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o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0.163</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oFill/>
                  </a:tcPr>
                </a:tc>
                <a:tc>
                  <a:txBody>
                    <a:bodyPr/>
                    <a:lstStyle/>
                    <a:p>
                      <a:pPr marL="0" marR="0">
                        <a:lnSpc>
                          <a:spcPct val="107000"/>
                        </a:lnSpc>
                        <a:spcBef>
                          <a:spcPts val="0"/>
                        </a:spcBef>
                        <a:spcAft>
                          <a:spcPts val="0"/>
                        </a:spcAft>
                      </a:pPr>
                      <a:r>
                        <a:rPr lang="en-US" sz="2400" kern="100">
                          <a:effectLst/>
                          <a:latin typeface="Arial" panose="020B0604020202020204" pitchFamily="34" charset="0"/>
                          <a:cs typeface="Arial" panose="020B0604020202020204" pitchFamily="34" charset="0"/>
                        </a:rPr>
                        <a:t>33.4 ± 7.9</a:t>
                      </a:r>
                      <a:endParaRPr lang="en-US" sz="2400" kern="10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o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32.9 ± 7.9</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o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0.491</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oFill/>
                  </a:tcPr>
                </a:tc>
                <a:extLst>
                  <a:ext uri="{0D108BD9-81ED-4DB2-BD59-A6C34878D82A}">
                    <a16:rowId xmlns:a16="http://schemas.microsoft.com/office/drawing/2014/main" val="3083164181"/>
                  </a:ext>
                </a:extLst>
              </a:tr>
              <a:tr h="158115">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Obesity</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solidFill>
                      <a:srgbClr val="FCE4C7"/>
                    </a:solidFill>
                  </a:tcPr>
                </a:tc>
                <a:tc>
                  <a:txBody>
                    <a:bodyPr/>
                    <a:lstStyle/>
                    <a:p>
                      <a:pPr marL="0" marR="0">
                        <a:lnSpc>
                          <a:spcPct val="107000"/>
                        </a:lnSpc>
                        <a:spcBef>
                          <a:spcPts val="0"/>
                        </a:spcBef>
                        <a:spcAft>
                          <a:spcPts val="0"/>
                        </a:spcAft>
                      </a:pPr>
                      <a:r>
                        <a:rPr lang="en-US" sz="2400" kern="100">
                          <a:effectLst/>
                          <a:latin typeface="Arial" panose="020B0604020202020204" pitchFamily="34" charset="0"/>
                          <a:cs typeface="Arial" panose="020B0604020202020204" pitchFamily="34" charset="0"/>
                        </a:rPr>
                        <a:t>370 (60.7%)</a:t>
                      </a:r>
                      <a:endParaRPr lang="en-US" sz="2400" kern="10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solidFill>
                      <a:srgbClr val="FCE4C7"/>
                    </a:solid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281 (75.9%)</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solidFill>
                      <a:srgbClr val="FCE4C7"/>
                    </a:solid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89 (24.1%)</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solidFill>
                      <a:srgbClr val="FCE4C7"/>
                    </a:solid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0.421</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solidFill>
                      <a:srgbClr val="FCE4C7"/>
                    </a:solid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276 (74.6%)</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solidFill>
                      <a:srgbClr val="FCE4C7"/>
                    </a:solid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94 (25.4%)</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solidFill>
                      <a:srgbClr val="FCE4C7"/>
                    </a:solid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0.566</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solidFill>
                      <a:srgbClr val="FCE4C7"/>
                    </a:solidFill>
                  </a:tcPr>
                </a:tc>
                <a:extLst>
                  <a:ext uri="{0D108BD9-81ED-4DB2-BD59-A6C34878D82A}">
                    <a16:rowId xmlns:a16="http://schemas.microsoft.com/office/drawing/2014/main" val="76011011"/>
                  </a:ext>
                </a:extLst>
              </a:tr>
              <a:tr h="158115">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Comorbidity</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oFill/>
                  </a:tcPr>
                </a:tc>
                <a:tc>
                  <a:txBody>
                    <a:bodyPr/>
                    <a:lstStyle/>
                    <a:p>
                      <a:pPr marL="0" marR="0">
                        <a:lnSpc>
                          <a:spcPct val="107000"/>
                        </a:lnSpc>
                        <a:spcBef>
                          <a:spcPts val="0"/>
                        </a:spcBef>
                        <a:spcAft>
                          <a:spcPts val="0"/>
                        </a:spcAft>
                      </a:pPr>
                      <a:r>
                        <a:rPr lang="en-US" sz="2400" kern="100">
                          <a:effectLst/>
                          <a:latin typeface="Arial" panose="020B0604020202020204" pitchFamily="34" charset="0"/>
                          <a:cs typeface="Arial" panose="020B0604020202020204" pitchFamily="34" charset="0"/>
                        </a:rPr>
                        <a:t> </a:t>
                      </a:r>
                      <a:endParaRPr lang="en-US" sz="2400" kern="10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o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 </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o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 </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o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 </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o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 </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o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 </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o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 </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oFill/>
                  </a:tcPr>
                </a:tc>
                <a:extLst>
                  <a:ext uri="{0D108BD9-81ED-4DB2-BD59-A6C34878D82A}">
                    <a16:rowId xmlns:a16="http://schemas.microsoft.com/office/drawing/2014/main" val="3186514076"/>
                  </a:ext>
                </a:extLst>
              </a:tr>
              <a:tr h="158115">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Hypertension</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solidFill>
                      <a:srgbClr val="FCE4C7"/>
                    </a:solidFill>
                  </a:tcPr>
                </a:tc>
                <a:tc>
                  <a:txBody>
                    <a:bodyPr/>
                    <a:lstStyle/>
                    <a:p>
                      <a:pPr marL="0" marR="0">
                        <a:lnSpc>
                          <a:spcPct val="107000"/>
                        </a:lnSpc>
                        <a:spcBef>
                          <a:spcPts val="0"/>
                        </a:spcBef>
                        <a:spcAft>
                          <a:spcPts val="0"/>
                        </a:spcAft>
                      </a:pPr>
                      <a:r>
                        <a:rPr lang="en-US" sz="2400" kern="100">
                          <a:effectLst/>
                          <a:latin typeface="Arial" panose="020B0604020202020204" pitchFamily="34" charset="0"/>
                          <a:cs typeface="Arial" panose="020B0604020202020204" pitchFamily="34" charset="0"/>
                        </a:rPr>
                        <a:t>230 (37.6%)</a:t>
                      </a:r>
                      <a:endParaRPr lang="en-US" sz="2400" kern="10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solidFill>
                      <a:srgbClr val="FCE4C7"/>
                    </a:solid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157 (68.3%)</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solidFill>
                      <a:srgbClr val="FCE4C7"/>
                    </a:solid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73 (31.7%)</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solidFill>
                      <a:srgbClr val="FCE4C7"/>
                    </a:solid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&lt;0.001</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solidFill>
                      <a:srgbClr val="FCE4C7"/>
                    </a:solid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131 (57.0%)</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solidFill>
                      <a:srgbClr val="FCE4C7"/>
                    </a:solid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99 (43.0%)</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solidFill>
                      <a:srgbClr val="FCE4C7"/>
                    </a:solid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&lt;0.001</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solidFill>
                      <a:srgbClr val="FCE4C7"/>
                    </a:solidFill>
                  </a:tcPr>
                </a:tc>
                <a:extLst>
                  <a:ext uri="{0D108BD9-81ED-4DB2-BD59-A6C34878D82A}">
                    <a16:rowId xmlns:a16="http://schemas.microsoft.com/office/drawing/2014/main" val="1269305745"/>
                  </a:ext>
                </a:extLst>
              </a:tr>
              <a:tr h="158115">
                <a:tc>
                  <a:txBody>
                    <a:bodyPr/>
                    <a:lstStyle/>
                    <a:p>
                      <a:pPr marL="228600" marR="0">
                        <a:lnSpc>
                          <a:spcPct val="107000"/>
                        </a:lnSpc>
                        <a:spcBef>
                          <a:spcPts val="0"/>
                        </a:spcBef>
                        <a:spcAft>
                          <a:spcPts val="0"/>
                        </a:spcAft>
                      </a:pPr>
                      <a:r>
                        <a:rPr lang="en-US" sz="2400" b="0" kern="100" dirty="0">
                          <a:effectLst/>
                          <a:latin typeface="Arial" panose="020B0604020202020204" pitchFamily="34" charset="0"/>
                          <a:cs typeface="Arial" panose="020B0604020202020204" pitchFamily="34" charset="0"/>
                        </a:rPr>
                        <a:t>Diabetes</a:t>
                      </a:r>
                      <a:endParaRPr lang="en-US" sz="2400" b="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oFill/>
                  </a:tcPr>
                </a:tc>
                <a:tc>
                  <a:txBody>
                    <a:bodyPr/>
                    <a:lstStyle/>
                    <a:p>
                      <a:pPr marL="0" marR="0">
                        <a:lnSpc>
                          <a:spcPct val="107000"/>
                        </a:lnSpc>
                        <a:spcBef>
                          <a:spcPts val="0"/>
                        </a:spcBef>
                        <a:spcAft>
                          <a:spcPts val="0"/>
                        </a:spcAft>
                      </a:pPr>
                      <a:r>
                        <a:rPr lang="en-US" sz="2400" kern="100">
                          <a:effectLst/>
                          <a:latin typeface="Arial" panose="020B0604020202020204" pitchFamily="34" charset="0"/>
                          <a:cs typeface="Arial" panose="020B0604020202020204" pitchFamily="34" charset="0"/>
                        </a:rPr>
                        <a:t>370 (60.5%)</a:t>
                      </a:r>
                      <a:endParaRPr lang="en-US" sz="2400" kern="10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o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269 (72.7%)</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o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101 (27.3%)</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o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0.001</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o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232 (62.7%)</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o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138 (37.3%)</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o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&lt;0.001</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oFill/>
                  </a:tcPr>
                </a:tc>
                <a:extLst>
                  <a:ext uri="{0D108BD9-81ED-4DB2-BD59-A6C34878D82A}">
                    <a16:rowId xmlns:a16="http://schemas.microsoft.com/office/drawing/2014/main" val="1125113845"/>
                  </a:ext>
                </a:extLst>
              </a:tr>
              <a:tr h="158115">
                <a:tc>
                  <a:txBody>
                    <a:bodyPr/>
                    <a:lstStyle/>
                    <a:p>
                      <a:pPr marL="228600" marR="0">
                        <a:lnSpc>
                          <a:spcPct val="107000"/>
                        </a:lnSpc>
                        <a:spcBef>
                          <a:spcPts val="0"/>
                        </a:spcBef>
                        <a:spcAft>
                          <a:spcPts val="0"/>
                        </a:spcAft>
                      </a:pPr>
                      <a:r>
                        <a:rPr lang="en-US" sz="2400" b="0" kern="100" dirty="0">
                          <a:effectLst/>
                          <a:latin typeface="Arial" panose="020B0604020202020204" pitchFamily="34" charset="0"/>
                          <a:cs typeface="Arial" panose="020B0604020202020204" pitchFamily="34" charset="0"/>
                        </a:rPr>
                        <a:t>History of CVD</a:t>
                      </a:r>
                      <a:endParaRPr lang="en-US" sz="2400" b="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solidFill>
                      <a:srgbClr val="FCE4C7"/>
                    </a:solidFill>
                  </a:tcPr>
                </a:tc>
                <a:tc>
                  <a:txBody>
                    <a:bodyPr/>
                    <a:lstStyle/>
                    <a:p>
                      <a:pPr marL="0" marR="0">
                        <a:lnSpc>
                          <a:spcPct val="107000"/>
                        </a:lnSpc>
                        <a:spcBef>
                          <a:spcPts val="0"/>
                        </a:spcBef>
                        <a:spcAft>
                          <a:spcPts val="0"/>
                        </a:spcAft>
                      </a:pPr>
                      <a:r>
                        <a:rPr lang="en-US" sz="2400" kern="100">
                          <a:effectLst/>
                          <a:latin typeface="Arial" panose="020B0604020202020204" pitchFamily="34" charset="0"/>
                          <a:cs typeface="Arial" panose="020B0604020202020204" pitchFamily="34" charset="0"/>
                        </a:rPr>
                        <a:t>68 (11.2%)</a:t>
                      </a:r>
                      <a:endParaRPr lang="en-US" sz="2400" kern="10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solidFill>
                      <a:srgbClr val="FCE4C7"/>
                    </a:solid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40 (58.8%)</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solidFill>
                      <a:srgbClr val="FCE4C7"/>
                    </a:solid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28 (41.2%)</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solidFill>
                      <a:srgbClr val="FCE4C7"/>
                    </a:solid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&lt;0.001</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solidFill>
                      <a:srgbClr val="FCE4C7"/>
                    </a:solid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30 (44.1%)</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solidFill>
                      <a:srgbClr val="FCE4C7"/>
                    </a:solid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38 (55.9%)</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solidFill>
                      <a:srgbClr val="FCE4C7"/>
                    </a:solid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&lt;0.001</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solidFill>
                      <a:srgbClr val="FCE4C7"/>
                    </a:solidFill>
                  </a:tcPr>
                </a:tc>
                <a:extLst>
                  <a:ext uri="{0D108BD9-81ED-4DB2-BD59-A6C34878D82A}">
                    <a16:rowId xmlns:a16="http://schemas.microsoft.com/office/drawing/2014/main" val="1778198678"/>
                  </a:ext>
                </a:extLst>
              </a:tr>
              <a:tr h="247798">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Platelets (k/mL)</a:t>
                      </a:r>
                      <a:r>
                        <a:rPr lang="en-US" sz="2400" kern="100" baseline="30000" dirty="0">
                          <a:effectLst/>
                          <a:latin typeface="Arial" panose="020B0604020202020204" pitchFamily="34" charset="0"/>
                          <a:cs typeface="Arial" panose="020B0604020202020204" pitchFamily="34" charset="0"/>
                        </a:rPr>
                        <a:t>a</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oFill/>
                  </a:tcPr>
                </a:tc>
                <a:tc>
                  <a:txBody>
                    <a:bodyPr/>
                    <a:lstStyle/>
                    <a:p>
                      <a:pPr marL="0" marR="0">
                        <a:lnSpc>
                          <a:spcPct val="107000"/>
                        </a:lnSpc>
                        <a:spcBef>
                          <a:spcPts val="0"/>
                        </a:spcBef>
                        <a:spcAft>
                          <a:spcPts val="0"/>
                        </a:spcAft>
                      </a:pPr>
                      <a:r>
                        <a:rPr lang="en-US" sz="2400" kern="100">
                          <a:effectLst/>
                          <a:latin typeface="Arial" panose="020B0604020202020204" pitchFamily="34" charset="0"/>
                          <a:cs typeface="Arial" panose="020B0604020202020204" pitchFamily="34" charset="0"/>
                        </a:rPr>
                        <a:t>257.1 ± 83.1</a:t>
                      </a:r>
                      <a:endParaRPr lang="en-US" sz="2400" kern="10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o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275.3 ± 77.8</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oFill/>
                  </a:tcPr>
                </a:tc>
                <a:tc>
                  <a:txBody>
                    <a:bodyPr/>
                    <a:lstStyle/>
                    <a:p>
                      <a:pPr marL="0" marR="0">
                        <a:lnSpc>
                          <a:spcPct val="107000"/>
                        </a:lnSpc>
                        <a:spcBef>
                          <a:spcPts val="0"/>
                        </a:spcBef>
                        <a:spcAft>
                          <a:spcPts val="0"/>
                        </a:spcAft>
                      </a:pPr>
                      <a:r>
                        <a:rPr lang="en-US" sz="2400" kern="100">
                          <a:effectLst/>
                          <a:latin typeface="Arial" panose="020B0604020202020204" pitchFamily="34" charset="0"/>
                          <a:cs typeface="Arial" panose="020B0604020202020204" pitchFamily="34" charset="0"/>
                        </a:rPr>
                        <a:t>195.5 ± 69.9</a:t>
                      </a:r>
                      <a:endParaRPr lang="en-US" sz="2400" kern="10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o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&lt;0.001</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o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276.0 ± 79.6</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o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203.7 ± 68.2</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o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&lt;0.001</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oFill/>
                  </a:tcPr>
                </a:tc>
                <a:extLst>
                  <a:ext uri="{0D108BD9-81ED-4DB2-BD59-A6C34878D82A}">
                    <a16:rowId xmlns:a16="http://schemas.microsoft.com/office/drawing/2014/main" val="367241972"/>
                  </a:ext>
                </a:extLst>
              </a:tr>
              <a:tr h="158115">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Total bilirubin (mg/dL)</a:t>
                      </a:r>
                      <a:r>
                        <a:rPr lang="en-US" sz="2400" kern="100" baseline="30000" dirty="0">
                          <a:effectLst/>
                          <a:latin typeface="Arial" panose="020B0604020202020204" pitchFamily="34" charset="0"/>
                          <a:cs typeface="Arial" panose="020B0604020202020204" pitchFamily="34" charset="0"/>
                        </a:rPr>
                        <a:t>b</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solidFill>
                      <a:srgbClr val="FCE4C7"/>
                    </a:solidFill>
                  </a:tcPr>
                </a:tc>
                <a:tc>
                  <a:txBody>
                    <a:bodyPr/>
                    <a:lstStyle/>
                    <a:p>
                      <a:pPr marL="0" marR="0">
                        <a:lnSpc>
                          <a:spcPct val="107000"/>
                        </a:lnSpc>
                        <a:spcBef>
                          <a:spcPts val="0"/>
                        </a:spcBef>
                        <a:spcAft>
                          <a:spcPts val="0"/>
                        </a:spcAft>
                      </a:pPr>
                      <a:r>
                        <a:rPr lang="en-US" sz="2400" kern="100">
                          <a:effectLst/>
                          <a:latin typeface="Arial" panose="020B0604020202020204" pitchFamily="34" charset="0"/>
                          <a:cs typeface="Arial" panose="020B0604020202020204" pitchFamily="34" charset="0"/>
                        </a:rPr>
                        <a:t>0.5 (0.4–0.8)</a:t>
                      </a:r>
                      <a:endParaRPr lang="en-US" sz="2400" kern="10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solidFill>
                      <a:srgbClr val="FCE4C7"/>
                    </a:solidFill>
                  </a:tcPr>
                </a:tc>
                <a:tc>
                  <a:txBody>
                    <a:bodyPr/>
                    <a:lstStyle/>
                    <a:p>
                      <a:pPr marL="0" marR="0">
                        <a:lnSpc>
                          <a:spcPct val="107000"/>
                        </a:lnSpc>
                        <a:spcBef>
                          <a:spcPts val="0"/>
                        </a:spcBef>
                        <a:spcAft>
                          <a:spcPts val="0"/>
                        </a:spcAft>
                      </a:pPr>
                      <a:r>
                        <a:rPr lang="en-US" sz="2400" kern="100">
                          <a:effectLst/>
                          <a:latin typeface="Arial" panose="020B0604020202020204" pitchFamily="34" charset="0"/>
                          <a:cs typeface="Arial" panose="020B0604020202020204" pitchFamily="34" charset="0"/>
                        </a:rPr>
                        <a:t>0.5 (0.3–0.7)</a:t>
                      </a:r>
                      <a:endParaRPr lang="en-US" sz="2400" kern="10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solidFill>
                      <a:srgbClr val="FCE4C7"/>
                    </a:solid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0.6 (0.4–1.0)</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solidFill>
                      <a:srgbClr val="FCE4C7"/>
                    </a:solid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&lt;0.001</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solidFill>
                      <a:srgbClr val="FCE4C7"/>
                    </a:solid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0.5 (0.3–0.7)</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solidFill>
                      <a:srgbClr val="FCE4C7"/>
                    </a:solid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0.6 (0.4–0.9)</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solidFill>
                      <a:srgbClr val="FCE4C7"/>
                    </a:solid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0.003</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solidFill>
                      <a:srgbClr val="FCE4C7"/>
                    </a:solidFill>
                  </a:tcPr>
                </a:tc>
                <a:extLst>
                  <a:ext uri="{0D108BD9-81ED-4DB2-BD59-A6C34878D82A}">
                    <a16:rowId xmlns:a16="http://schemas.microsoft.com/office/drawing/2014/main" val="412485100"/>
                  </a:ext>
                </a:extLst>
              </a:tr>
              <a:tr h="158115">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Albumin (g/dL)</a:t>
                      </a:r>
                      <a:r>
                        <a:rPr lang="en-US" sz="2400" kern="100" baseline="30000" dirty="0">
                          <a:effectLst/>
                          <a:latin typeface="Arial" panose="020B0604020202020204" pitchFamily="34" charset="0"/>
                          <a:cs typeface="Arial" panose="020B0604020202020204" pitchFamily="34" charset="0"/>
                        </a:rPr>
                        <a:t>a</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o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3.9 ± 0.4</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o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3.9 ± 0.4</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o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3.7 ± 0.5</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o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&lt;0.001</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o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3.9 ± 0.4</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o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3.8 ± 0.5</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o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0.003</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oFill/>
                  </a:tcPr>
                </a:tc>
                <a:extLst>
                  <a:ext uri="{0D108BD9-81ED-4DB2-BD59-A6C34878D82A}">
                    <a16:rowId xmlns:a16="http://schemas.microsoft.com/office/drawing/2014/main" val="3255265045"/>
                  </a:ext>
                </a:extLst>
              </a:tr>
              <a:tr h="158115">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AST (U/L)</a:t>
                      </a:r>
                      <a:r>
                        <a:rPr lang="en-US" sz="2400" kern="100" baseline="30000" dirty="0">
                          <a:effectLst/>
                          <a:latin typeface="Arial" panose="020B0604020202020204" pitchFamily="34" charset="0"/>
                          <a:cs typeface="Arial" panose="020B0604020202020204" pitchFamily="34" charset="0"/>
                        </a:rPr>
                        <a:t>b</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solidFill>
                      <a:srgbClr val="FCE4C7"/>
                    </a:solidFill>
                  </a:tcPr>
                </a:tc>
                <a:tc>
                  <a:txBody>
                    <a:bodyPr/>
                    <a:lstStyle/>
                    <a:p>
                      <a:pPr marL="0" marR="0">
                        <a:lnSpc>
                          <a:spcPct val="107000"/>
                        </a:lnSpc>
                        <a:spcBef>
                          <a:spcPts val="0"/>
                        </a:spcBef>
                        <a:spcAft>
                          <a:spcPts val="0"/>
                        </a:spcAft>
                      </a:pPr>
                      <a:r>
                        <a:rPr lang="en-US" sz="2400" kern="100">
                          <a:effectLst/>
                          <a:latin typeface="Arial" panose="020B0604020202020204" pitchFamily="34" charset="0"/>
                          <a:cs typeface="Arial" panose="020B0604020202020204" pitchFamily="34" charset="0"/>
                        </a:rPr>
                        <a:t>22 (16–31)</a:t>
                      </a:r>
                      <a:endParaRPr lang="en-US" sz="2400" kern="10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solidFill>
                      <a:srgbClr val="FCE4C7"/>
                    </a:solidFill>
                  </a:tcPr>
                </a:tc>
                <a:tc>
                  <a:txBody>
                    <a:bodyPr/>
                    <a:lstStyle/>
                    <a:p>
                      <a:pPr marL="0" marR="0">
                        <a:lnSpc>
                          <a:spcPct val="107000"/>
                        </a:lnSpc>
                        <a:spcBef>
                          <a:spcPts val="0"/>
                        </a:spcBef>
                        <a:spcAft>
                          <a:spcPts val="0"/>
                        </a:spcAft>
                      </a:pPr>
                      <a:r>
                        <a:rPr lang="en-US" sz="2400" kern="100">
                          <a:effectLst/>
                          <a:latin typeface="Arial" panose="020B0604020202020204" pitchFamily="34" charset="0"/>
                          <a:cs typeface="Arial" panose="020B0604020202020204" pitchFamily="34" charset="0"/>
                        </a:rPr>
                        <a:t>20 (16–29)</a:t>
                      </a:r>
                      <a:endParaRPr lang="en-US" sz="2400" kern="10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solidFill>
                      <a:srgbClr val="FCE4C7"/>
                    </a:solid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28 (22–45)</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solidFill>
                      <a:srgbClr val="FCE4C7"/>
                    </a:solid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&lt;0.001</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solidFill>
                      <a:srgbClr val="FCE4C7"/>
                    </a:solidFill>
                  </a:tcPr>
                </a:tc>
                <a:tc>
                  <a:txBody>
                    <a:bodyPr/>
                    <a:lstStyle/>
                    <a:p>
                      <a:pPr marL="0" marR="0">
                        <a:lnSpc>
                          <a:spcPct val="107000"/>
                        </a:lnSpc>
                        <a:spcBef>
                          <a:spcPts val="0"/>
                        </a:spcBef>
                        <a:spcAft>
                          <a:spcPts val="0"/>
                        </a:spcAft>
                      </a:pPr>
                      <a:r>
                        <a:rPr lang="en-US" sz="2400" kern="100">
                          <a:effectLst/>
                          <a:latin typeface="Arial" panose="020B0604020202020204" pitchFamily="34" charset="0"/>
                          <a:cs typeface="Arial" panose="020B0604020202020204" pitchFamily="34" charset="0"/>
                        </a:rPr>
                        <a:t>20 (16–29)</a:t>
                      </a:r>
                      <a:endParaRPr lang="en-US" sz="2400" kern="10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solidFill>
                      <a:srgbClr val="FCE4C7"/>
                    </a:solid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27 (20–42)</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solidFill>
                      <a:srgbClr val="FCE4C7"/>
                    </a:solid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&lt;0.001</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solidFill>
                      <a:srgbClr val="FCE4C7"/>
                    </a:solidFill>
                  </a:tcPr>
                </a:tc>
                <a:extLst>
                  <a:ext uri="{0D108BD9-81ED-4DB2-BD59-A6C34878D82A}">
                    <a16:rowId xmlns:a16="http://schemas.microsoft.com/office/drawing/2014/main" val="2937873381"/>
                  </a:ext>
                </a:extLst>
              </a:tr>
              <a:tr h="158115">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ALT (U/L)</a:t>
                      </a:r>
                      <a:r>
                        <a:rPr lang="en-US" sz="2400" kern="100" baseline="30000" dirty="0">
                          <a:effectLst/>
                          <a:latin typeface="Arial" panose="020B0604020202020204" pitchFamily="34" charset="0"/>
                          <a:cs typeface="Arial" panose="020B0604020202020204" pitchFamily="34" charset="0"/>
                        </a:rPr>
                        <a:t>b</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oFill/>
                  </a:tcPr>
                </a:tc>
                <a:tc>
                  <a:txBody>
                    <a:bodyPr/>
                    <a:lstStyle/>
                    <a:p>
                      <a:pPr marL="0" marR="0">
                        <a:lnSpc>
                          <a:spcPct val="107000"/>
                        </a:lnSpc>
                        <a:spcBef>
                          <a:spcPts val="0"/>
                        </a:spcBef>
                        <a:spcAft>
                          <a:spcPts val="0"/>
                        </a:spcAft>
                      </a:pPr>
                      <a:r>
                        <a:rPr lang="en-US" sz="2400" kern="100">
                          <a:effectLst/>
                          <a:latin typeface="Arial" panose="020B0604020202020204" pitchFamily="34" charset="0"/>
                          <a:cs typeface="Arial" panose="020B0604020202020204" pitchFamily="34" charset="0"/>
                        </a:rPr>
                        <a:t>30 (21–50)</a:t>
                      </a:r>
                      <a:endParaRPr lang="en-US" sz="2400" kern="10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o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29 (21–47)</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o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36 (21–57)</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o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0.216</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o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30 (21–48)</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o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31 (19–57)</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o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0.661</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oFill/>
                  </a:tcPr>
                </a:tc>
                <a:extLst>
                  <a:ext uri="{0D108BD9-81ED-4DB2-BD59-A6C34878D82A}">
                    <a16:rowId xmlns:a16="http://schemas.microsoft.com/office/drawing/2014/main" val="1238332298"/>
                  </a:ext>
                </a:extLst>
              </a:tr>
              <a:tr h="158115">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GGT (U/L)</a:t>
                      </a:r>
                      <a:r>
                        <a:rPr lang="en-US" sz="2400" kern="100" baseline="30000" dirty="0">
                          <a:effectLst/>
                          <a:latin typeface="Arial" panose="020B0604020202020204" pitchFamily="34" charset="0"/>
                          <a:cs typeface="Arial" panose="020B0604020202020204" pitchFamily="34" charset="0"/>
                        </a:rPr>
                        <a:t>b</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solidFill>
                      <a:srgbClr val="FCE4C7"/>
                    </a:solidFill>
                  </a:tcPr>
                </a:tc>
                <a:tc>
                  <a:txBody>
                    <a:bodyPr/>
                    <a:lstStyle/>
                    <a:p>
                      <a:pPr marL="0" marR="0">
                        <a:lnSpc>
                          <a:spcPct val="107000"/>
                        </a:lnSpc>
                        <a:spcBef>
                          <a:spcPts val="0"/>
                        </a:spcBef>
                        <a:spcAft>
                          <a:spcPts val="0"/>
                        </a:spcAft>
                      </a:pPr>
                      <a:r>
                        <a:rPr lang="en-US" sz="2400" kern="100">
                          <a:effectLst/>
                          <a:latin typeface="Arial" panose="020B0604020202020204" pitchFamily="34" charset="0"/>
                          <a:cs typeface="Arial" panose="020B0604020202020204" pitchFamily="34" charset="0"/>
                        </a:rPr>
                        <a:t>37 (24–70)</a:t>
                      </a:r>
                      <a:endParaRPr lang="en-US" sz="2400" kern="10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solidFill>
                      <a:srgbClr val="FCE4C7"/>
                    </a:solidFill>
                  </a:tcPr>
                </a:tc>
                <a:tc>
                  <a:txBody>
                    <a:bodyPr/>
                    <a:lstStyle/>
                    <a:p>
                      <a:pPr marL="0" marR="0">
                        <a:lnSpc>
                          <a:spcPct val="107000"/>
                        </a:lnSpc>
                        <a:spcBef>
                          <a:spcPts val="0"/>
                        </a:spcBef>
                        <a:spcAft>
                          <a:spcPts val="0"/>
                        </a:spcAft>
                      </a:pPr>
                      <a:r>
                        <a:rPr lang="en-US" sz="2400" kern="100">
                          <a:effectLst/>
                          <a:latin typeface="Arial" panose="020B0604020202020204" pitchFamily="34" charset="0"/>
                          <a:cs typeface="Arial" panose="020B0604020202020204" pitchFamily="34" charset="0"/>
                        </a:rPr>
                        <a:t>33 (23–58)</a:t>
                      </a:r>
                      <a:endParaRPr lang="en-US" sz="2400" kern="10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solidFill>
                      <a:srgbClr val="FCE4C7"/>
                    </a:solid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66 (35–148)</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solidFill>
                      <a:srgbClr val="FCE4C7"/>
                    </a:solid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&lt;0.001</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solidFill>
                      <a:srgbClr val="FCE4C7"/>
                    </a:solidFill>
                  </a:tcPr>
                </a:tc>
                <a:tc>
                  <a:txBody>
                    <a:bodyPr/>
                    <a:lstStyle/>
                    <a:p>
                      <a:pPr marL="0" marR="0">
                        <a:lnSpc>
                          <a:spcPct val="107000"/>
                        </a:lnSpc>
                        <a:spcBef>
                          <a:spcPts val="0"/>
                        </a:spcBef>
                        <a:spcAft>
                          <a:spcPts val="0"/>
                        </a:spcAft>
                      </a:pPr>
                      <a:r>
                        <a:rPr lang="en-US" sz="2400" kern="100">
                          <a:effectLst/>
                          <a:latin typeface="Arial" panose="020B0604020202020204" pitchFamily="34" charset="0"/>
                          <a:cs typeface="Arial" panose="020B0604020202020204" pitchFamily="34" charset="0"/>
                        </a:rPr>
                        <a:t>33 (23–57)</a:t>
                      </a:r>
                      <a:endParaRPr lang="en-US" sz="2400" kern="10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solidFill>
                      <a:srgbClr val="FCE4C7"/>
                    </a:solid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62 (32–136)</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solidFill>
                      <a:srgbClr val="FCE4C7"/>
                    </a:solid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&lt;0.001</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solidFill>
                      <a:srgbClr val="FCE4C7"/>
                    </a:solidFill>
                  </a:tcPr>
                </a:tc>
                <a:extLst>
                  <a:ext uri="{0D108BD9-81ED-4DB2-BD59-A6C34878D82A}">
                    <a16:rowId xmlns:a16="http://schemas.microsoft.com/office/drawing/2014/main" val="2126937364"/>
                  </a:ext>
                </a:extLst>
              </a:tr>
              <a:tr h="158115">
                <a:tc>
                  <a:txBody>
                    <a:bodyPr/>
                    <a:lstStyle/>
                    <a:p>
                      <a:pPr marL="0" marR="0">
                        <a:lnSpc>
                          <a:spcPct val="107000"/>
                        </a:lnSpc>
                        <a:spcBef>
                          <a:spcPts val="0"/>
                        </a:spcBef>
                        <a:spcAft>
                          <a:spcPts val="0"/>
                        </a:spcAft>
                      </a:pPr>
                      <a:r>
                        <a:rPr lang="en-US" sz="2400" kern="100" dirty="0" err="1">
                          <a:effectLst/>
                          <a:latin typeface="Arial" panose="020B0604020202020204" pitchFamily="34" charset="0"/>
                          <a:cs typeface="Arial" panose="020B0604020202020204" pitchFamily="34" charset="0"/>
                        </a:rPr>
                        <a:t>INR</a:t>
                      </a:r>
                      <a:r>
                        <a:rPr lang="en-US" sz="2400" kern="100" baseline="30000" dirty="0" err="1">
                          <a:effectLst/>
                          <a:latin typeface="Arial" panose="020B0604020202020204" pitchFamily="34" charset="0"/>
                          <a:cs typeface="Arial" panose="020B0604020202020204" pitchFamily="34" charset="0"/>
                        </a:rPr>
                        <a:t>b</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chor="ctr">
                    <a:noFill/>
                  </a:tcPr>
                </a:tc>
                <a:tc>
                  <a:txBody>
                    <a:bodyPr/>
                    <a:lstStyle/>
                    <a:p>
                      <a:pPr marL="0" marR="0">
                        <a:lnSpc>
                          <a:spcPct val="107000"/>
                        </a:lnSpc>
                        <a:spcBef>
                          <a:spcPts val="0"/>
                        </a:spcBef>
                        <a:spcAft>
                          <a:spcPts val="0"/>
                        </a:spcAft>
                      </a:pPr>
                      <a:r>
                        <a:rPr lang="en-US" sz="2400" kern="100">
                          <a:effectLst/>
                          <a:latin typeface="Arial" panose="020B0604020202020204" pitchFamily="34" charset="0"/>
                          <a:cs typeface="Arial" panose="020B0604020202020204" pitchFamily="34" charset="0"/>
                        </a:rPr>
                        <a:t>0.99 (0.94–1.04)</a:t>
                      </a:r>
                      <a:endParaRPr lang="en-US" sz="2400" kern="10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o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0.98 (0.93–1.03)</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o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1.02 (0.96–1.10)</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o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&lt;0.001</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o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0.98 (0.93–1.03)</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o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1.00 (0.95–1.07)</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o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0.001</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oFill/>
                  </a:tcPr>
                </a:tc>
                <a:extLst>
                  <a:ext uri="{0D108BD9-81ED-4DB2-BD59-A6C34878D82A}">
                    <a16:rowId xmlns:a16="http://schemas.microsoft.com/office/drawing/2014/main" val="1458008407"/>
                  </a:ext>
                </a:extLst>
              </a:tr>
              <a:tr h="158115">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Total cholesterol (mg/dL)</a:t>
                      </a:r>
                      <a:r>
                        <a:rPr lang="en-US" sz="2400" kern="100" baseline="30000" dirty="0">
                          <a:effectLst/>
                          <a:latin typeface="Arial" panose="020B0604020202020204" pitchFamily="34" charset="0"/>
                          <a:cs typeface="Arial" panose="020B0604020202020204" pitchFamily="34" charset="0"/>
                        </a:rPr>
                        <a:t>b</a:t>
                      </a:r>
                      <a:r>
                        <a:rPr lang="en-US" sz="2400" kern="100" dirty="0">
                          <a:effectLst/>
                          <a:latin typeface="Arial" panose="020B0604020202020204" pitchFamily="34" charset="0"/>
                          <a:cs typeface="Arial" panose="020B0604020202020204" pitchFamily="34" charset="0"/>
                        </a:rPr>
                        <a:t> </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solidFill>
                      <a:srgbClr val="FCE4C7"/>
                    </a:solid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175 (150–200)</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solidFill>
                      <a:srgbClr val="FCE4C7"/>
                    </a:solid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179 (154–207)</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solidFill>
                      <a:srgbClr val="FCE4C7"/>
                    </a:solid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162 (141–188)</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solidFill>
                      <a:srgbClr val="FCE4C7"/>
                    </a:solid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&lt;0.001</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solidFill>
                      <a:srgbClr val="FCE4C7"/>
                    </a:solidFill>
                  </a:tcPr>
                </a:tc>
                <a:tc>
                  <a:txBody>
                    <a:bodyPr/>
                    <a:lstStyle/>
                    <a:p>
                      <a:pPr marL="0" marR="0">
                        <a:lnSpc>
                          <a:spcPct val="107000"/>
                        </a:lnSpc>
                        <a:spcBef>
                          <a:spcPts val="0"/>
                        </a:spcBef>
                        <a:spcAft>
                          <a:spcPts val="0"/>
                        </a:spcAft>
                      </a:pPr>
                      <a:r>
                        <a:rPr lang="en-US" sz="2400" kern="100">
                          <a:effectLst/>
                          <a:latin typeface="Arial" panose="020B0604020202020204" pitchFamily="34" charset="0"/>
                          <a:cs typeface="Arial" panose="020B0604020202020204" pitchFamily="34" charset="0"/>
                        </a:rPr>
                        <a:t>178 (154–207)</a:t>
                      </a:r>
                      <a:endParaRPr lang="en-US" sz="2400" kern="10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solidFill>
                      <a:srgbClr val="FCE4C7"/>
                    </a:solid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164 (142–193)</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solidFill>
                      <a:srgbClr val="FCE4C7"/>
                    </a:solid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&lt;0.001</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solidFill>
                      <a:srgbClr val="FCE4C7"/>
                    </a:solidFill>
                  </a:tcPr>
                </a:tc>
                <a:extLst>
                  <a:ext uri="{0D108BD9-81ED-4DB2-BD59-A6C34878D82A}">
                    <a16:rowId xmlns:a16="http://schemas.microsoft.com/office/drawing/2014/main" val="629734853"/>
                  </a:ext>
                </a:extLst>
              </a:tr>
              <a:tr h="158115">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LDL (mg/dL)</a:t>
                      </a:r>
                      <a:r>
                        <a:rPr lang="en-US" sz="2400" kern="100" baseline="30000" dirty="0">
                          <a:effectLst/>
                          <a:latin typeface="Arial" panose="020B0604020202020204" pitchFamily="34" charset="0"/>
                          <a:cs typeface="Arial" panose="020B0604020202020204" pitchFamily="34" charset="0"/>
                        </a:rPr>
                        <a:t>b</a:t>
                      </a:r>
                      <a:r>
                        <a:rPr lang="en-US" sz="2400" kern="100" dirty="0">
                          <a:effectLst/>
                          <a:latin typeface="Arial" panose="020B0604020202020204" pitchFamily="34" charset="0"/>
                          <a:cs typeface="Arial" panose="020B0604020202020204" pitchFamily="34" charset="0"/>
                        </a:rPr>
                        <a:t> </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oFill/>
                  </a:tcPr>
                </a:tc>
                <a:tc>
                  <a:txBody>
                    <a:bodyPr/>
                    <a:lstStyle/>
                    <a:p>
                      <a:pPr marL="0" marR="0">
                        <a:lnSpc>
                          <a:spcPct val="107000"/>
                        </a:lnSpc>
                        <a:spcBef>
                          <a:spcPts val="0"/>
                        </a:spcBef>
                        <a:spcAft>
                          <a:spcPts val="0"/>
                        </a:spcAft>
                      </a:pPr>
                      <a:r>
                        <a:rPr lang="en-US" sz="2400" kern="100">
                          <a:effectLst/>
                          <a:latin typeface="Arial" panose="020B0604020202020204" pitchFamily="34" charset="0"/>
                          <a:cs typeface="Arial" panose="020B0604020202020204" pitchFamily="34" charset="0"/>
                        </a:rPr>
                        <a:t>107 (83–129)</a:t>
                      </a:r>
                      <a:endParaRPr lang="en-US" sz="2400" kern="10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o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110 (86–136)</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o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98 (75–119)</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o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&lt;0.001</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oFill/>
                  </a:tcPr>
                </a:tc>
                <a:tc>
                  <a:txBody>
                    <a:bodyPr/>
                    <a:lstStyle/>
                    <a:p>
                      <a:pPr marL="0" marR="0">
                        <a:lnSpc>
                          <a:spcPct val="107000"/>
                        </a:lnSpc>
                        <a:spcBef>
                          <a:spcPts val="0"/>
                        </a:spcBef>
                        <a:spcAft>
                          <a:spcPts val="0"/>
                        </a:spcAft>
                      </a:pPr>
                      <a:r>
                        <a:rPr lang="en-US" sz="2400" kern="100">
                          <a:effectLst/>
                          <a:latin typeface="Arial" panose="020B0604020202020204" pitchFamily="34" charset="0"/>
                          <a:cs typeface="Arial" panose="020B0604020202020204" pitchFamily="34" charset="0"/>
                        </a:rPr>
                        <a:t>111 (87–136)</a:t>
                      </a:r>
                      <a:endParaRPr lang="en-US" sz="2400" kern="10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o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98 (73–119)</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o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&lt;0.001</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noFill/>
                  </a:tcPr>
                </a:tc>
                <a:extLst>
                  <a:ext uri="{0D108BD9-81ED-4DB2-BD59-A6C34878D82A}">
                    <a16:rowId xmlns:a16="http://schemas.microsoft.com/office/drawing/2014/main" val="3081059722"/>
                  </a:ext>
                </a:extLst>
              </a:tr>
              <a:tr h="158115">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HDL (mg/dL)</a:t>
                      </a:r>
                      <a:r>
                        <a:rPr lang="en-US" sz="2400" kern="100" baseline="30000" dirty="0">
                          <a:effectLst/>
                          <a:latin typeface="Arial" panose="020B0604020202020204" pitchFamily="34" charset="0"/>
                          <a:cs typeface="Arial" panose="020B0604020202020204" pitchFamily="34" charset="0"/>
                        </a:rPr>
                        <a:t>b</a:t>
                      </a:r>
                      <a:r>
                        <a:rPr lang="en-US" sz="2400" kern="100" dirty="0">
                          <a:effectLst/>
                          <a:latin typeface="Arial" panose="020B0604020202020204" pitchFamily="34" charset="0"/>
                          <a:cs typeface="Arial" panose="020B0604020202020204" pitchFamily="34" charset="0"/>
                        </a:rPr>
                        <a:t> </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solidFill>
                      <a:srgbClr val="FCE4C7"/>
                    </a:solid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46 (38–57)</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solidFill>
                      <a:srgbClr val="FCE4C7"/>
                    </a:solid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47 (39–58)</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solidFill>
                      <a:srgbClr val="FCE4C7"/>
                    </a:solid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44 (36–55)</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solidFill>
                      <a:srgbClr val="FCE4C7"/>
                    </a:solid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0.027</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solidFill>
                      <a:srgbClr val="FCE4C7"/>
                    </a:solid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47 (39–57)</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solidFill>
                      <a:srgbClr val="FCE4C7"/>
                    </a:solid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45 (37–56)</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solidFill>
                      <a:srgbClr val="FCE4C7"/>
                    </a:solid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0.149</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solidFill>
                      <a:srgbClr val="FCE4C7"/>
                    </a:solidFill>
                  </a:tcPr>
                </a:tc>
                <a:extLst>
                  <a:ext uri="{0D108BD9-81ED-4DB2-BD59-A6C34878D82A}">
                    <a16:rowId xmlns:a16="http://schemas.microsoft.com/office/drawing/2014/main" val="3946565730"/>
                  </a:ext>
                </a:extLst>
              </a:tr>
            </a:tbl>
          </a:graphicData>
        </a:graphic>
      </p:graphicFrame>
      <p:graphicFrame>
        <p:nvGraphicFramePr>
          <p:cNvPr id="179" name="表格 178">
            <a:extLst>
              <a:ext uri="{FF2B5EF4-FFF2-40B4-BE49-F238E27FC236}">
                <a16:creationId xmlns:a16="http://schemas.microsoft.com/office/drawing/2014/main" id="{1F64888E-3546-EAC9-0A32-5136E9664CF0}"/>
              </a:ext>
            </a:extLst>
          </p:cNvPr>
          <p:cNvGraphicFramePr>
            <a:graphicFrameLocks noGrp="1"/>
          </p:cNvGraphicFramePr>
          <p:nvPr>
            <p:extLst>
              <p:ext uri="{D42A27DB-BD31-4B8C-83A1-F6EECF244321}">
                <p14:modId xmlns:p14="http://schemas.microsoft.com/office/powerpoint/2010/main" val="1503865398"/>
              </p:ext>
            </p:extLst>
          </p:nvPr>
        </p:nvGraphicFramePr>
        <p:xfrm>
          <a:off x="33014127" y="14187084"/>
          <a:ext cx="17046231" cy="3061084"/>
        </p:xfrm>
        <a:graphic>
          <a:graphicData uri="http://schemas.openxmlformats.org/drawingml/2006/table">
            <a:tbl>
              <a:tblPr firstRow="1" firstCol="1" bandRow="1">
                <a:tableStyleId>{0E3FDE45-AF77-4B5C-9715-49D594BDF05E}</a:tableStyleId>
              </a:tblPr>
              <a:tblGrid>
                <a:gridCol w="4050780">
                  <a:extLst>
                    <a:ext uri="{9D8B030D-6E8A-4147-A177-3AD203B41FA5}">
                      <a16:colId xmlns:a16="http://schemas.microsoft.com/office/drawing/2014/main" val="3896058516"/>
                    </a:ext>
                  </a:extLst>
                </a:gridCol>
                <a:gridCol w="1856493">
                  <a:extLst>
                    <a:ext uri="{9D8B030D-6E8A-4147-A177-3AD203B41FA5}">
                      <a16:colId xmlns:a16="http://schemas.microsoft.com/office/drawing/2014/main" val="3632156504"/>
                    </a:ext>
                  </a:extLst>
                </a:gridCol>
                <a:gridCol w="1856493">
                  <a:extLst>
                    <a:ext uri="{9D8B030D-6E8A-4147-A177-3AD203B41FA5}">
                      <a16:colId xmlns:a16="http://schemas.microsoft.com/office/drawing/2014/main" val="1355933827"/>
                    </a:ext>
                  </a:extLst>
                </a:gridCol>
                <a:gridCol w="1856493">
                  <a:extLst>
                    <a:ext uri="{9D8B030D-6E8A-4147-A177-3AD203B41FA5}">
                      <a16:colId xmlns:a16="http://schemas.microsoft.com/office/drawing/2014/main" val="98337347"/>
                    </a:ext>
                  </a:extLst>
                </a:gridCol>
                <a:gridCol w="1856493">
                  <a:extLst>
                    <a:ext uri="{9D8B030D-6E8A-4147-A177-3AD203B41FA5}">
                      <a16:colId xmlns:a16="http://schemas.microsoft.com/office/drawing/2014/main" val="2117722556"/>
                    </a:ext>
                  </a:extLst>
                </a:gridCol>
                <a:gridCol w="1856493">
                  <a:extLst>
                    <a:ext uri="{9D8B030D-6E8A-4147-A177-3AD203B41FA5}">
                      <a16:colId xmlns:a16="http://schemas.microsoft.com/office/drawing/2014/main" val="2414160902"/>
                    </a:ext>
                  </a:extLst>
                </a:gridCol>
                <a:gridCol w="1856493">
                  <a:extLst>
                    <a:ext uri="{9D8B030D-6E8A-4147-A177-3AD203B41FA5}">
                      <a16:colId xmlns:a16="http://schemas.microsoft.com/office/drawing/2014/main" val="1159702878"/>
                    </a:ext>
                  </a:extLst>
                </a:gridCol>
                <a:gridCol w="1856493">
                  <a:extLst>
                    <a:ext uri="{9D8B030D-6E8A-4147-A177-3AD203B41FA5}">
                      <a16:colId xmlns:a16="http://schemas.microsoft.com/office/drawing/2014/main" val="2970004091"/>
                    </a:ext>
                  </a:extLst>
                </a:gridCol>
              </a:tblGrid>
              <a:tr h="731520">
                <a:tc>
                  <a:txBody>
                    <a:bodyPr/>
                    <a:lstStyle/>
                    <a:p>
                      <a:pPr>
                        <a:lnSpc>
                          <a:spcPct val="107000"/>
                        </a:lnSpc>
                      </a:pPr>
                      <a:endParaRPr lang="en-US" sz="2400" kern="100" dirty="0">
                        <a:effectLst/>
                        <a:latin typeface="Arial" panose="020B0604020202020204" pitchFamily="34" charset="0"/>
                        <a:cs typeface="Arial" panose="020B0604020202020204" pitchFamily="34" charset="0"/>
                      </a:endParaRPr>
                    </a:p>
                  </a:txBody>
                  <a:tcPr marL="68580" marR="68580" marT="9525" marB="0" anchor="b">
                    <a:lnL>
                      <a:noFill/>
                    </a:lnL>
                    <a:lnR>
                      <a:noFill/>
                    </a:lnR>
                    <a:lnT w="19050" cap="flat" cmpd="sng" algn="ctr">
                      <a:solidFill>
                        <a:srgbClr val="FF8300"/>
                      </a:solidFill>
                      <a:prstDash val="solid"/>
                      <a:round/>
                      <a:headEnd type="none" w="med" len="med"/>
                      <a:tailEnd type="none" w="med" len="med"/>
                    </a:lnT>
                    <a:lnB w="19050" cap="flat" cmpd="sng" algn="ctr">
                      <a:solidFill>
                        <a:srgbClr val="FF8300"/>
                      </a:solidFill>
                      <a:prstDash val="solid"/>
                      <a:round/>
                      <a:headEnd type="none" w="med" len="med"/>
                      <a:tailEnd type="none" w="med" len="med"/>
                    </a:lnB>
                    <a:lnTlToBr w="12700" cmpd="sng">
                      <a:noFill/>
                      <a:prstDash val="solid"/>
                    </a:lnTlToBr>
                    <a:lnBlToTr w="12700" cmpd="sng">
                      <a:noFill/>
                      <a:prstDash val="solid"/>
                    </a:lnBlToTr>
                    <a:solidFill>
                      <a:srgbClr val="FFC17F"/>
                    </a:solid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Agile 4 score (≥0.037)</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9525" marB="0" anchor="ctr">
                    <a:lnL>
                      <a:noFill/>
                    </a:lnL>
                    <a:lnR>
                      <a:noFill/>
                    </a:lnR>
                    <a:lnT w="19050" cap="flat" cmpd="sng" algn="ctr">
                      <a:solidFill>
                        <a:srgbClr val="FF8300"/>
                      </a:solidFill>
                      <a:prstDash val="solid"/>
                      <a:round/>
                      <a:headEnd type="none" w="med" len="med"/>
                      <a:tailEnd type="none" w="med" len="med"/>
                    </a:lnT>
                    <a:lnB w="19050" cap="flat" cmpd="sng" algn="ctr">
                      <a:solidFill>
                        <a:srgbClr val="FF8300"/>
                      </a:solidFill>
                      <a:prstDash val="solid"/>
                      <a:round/>
                      <a:headEnd type="none" w="med" len="med"/>
                      <a:tailEnd type="none" w="med" len="med"/>
                    </a:lnB>
                    <a:lnTlToBr w="12700" cmpd="sng">
                      <a:noFill/>
                      <a:prstDash val="solid"/>
                    </a:lnTlToBr>
                    <a:lnBlToTr w="12700" cmpd="sng">
                      <a:noFill/>
                      <a:prstDash val="solid"/>
                    </a:lnBlToTr>
                    <a:solidFill>
                      <a:srgbClr val="FFC17F"/>
                    </a:solid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Agile 3 score (≥0.189)</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9525" marB="0" anchor="ctr">
                    <a:lnL>
                      <a:noFill/>
                    </a:lnL>
                    <a:lnR>
                      <a:noFill/>
                    </a:lnR>
                    <a:lnT w="19050" cap="flat" cmpd="sng" algn="ctr">
                      <a:solidFill>
                        <a:srgbClr val="FF8300"/>
                      </a:solidFill>
                      <a:prstDash val="solid"/>
                      <a:round/>
                      <a:headEnd type="none" w="med" len="med"/>
                      <a:tailEnd type="none" w="med" len="med"/>
                    </a:lnT>
                    <a:lnB w="19050" cap="flat" cmpd="sng" algn="ctr">
                      <a:solidFill>
                        <a:srgbClr val="FF8300"/>
                      </a:solidFill>
                      <a:prstDash val="solid"/>
                      <a:round/>
                      <a:headEnd type="none" w="med" len="med"/>
                      <a:tailEnd type="none" w="med" len="med"/>
                    </a:lnB>
                    <a:lnTlToBr w="12700" cmpd="sng">
                      <a:noFill/>
                      <a:prstDash val="solid"/>
                    </a:lnTlToBr>
                    <a:lnBlToTr w="12700" cmpd="sng">
                      <a:noFill/>
                      <a:prstDash val="solid"/>
                    </a:lnBlToTr>
                    <a:solidFill>
                      <a:srgbClr val="FFC17F"/>
                    </a:solid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Agile 3 score (≥0.326)</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9525" marB="0" anchor="ctr">
                    <a:lnL>
                      <a:noFill/>
                    </a:lnL>
                    <a:lnR>
                      <a:noFill/>
                    </a:lnR>
                    <a:lnT w="19050" cap="flat" cmpd="sng" algn="ctr">
                      <a:solidFill>
                        <a:srgbClr val="FF8300"/>
                      </a:solidFill>
                      <a:prstDash val="solid"/>
                      <a:round/>
                      <a:headEnd type="none" w="med" len="med"/>
                      <a:tailEnd type="none" w="med" len="med"/>
                    </a:lnT>
                    <a:lnB w="19050" cap="flat" cmpd="sng" algn="ctr">
                      <a:solidFill>
                        <a:srgbClr val="FF8300"/>
                      </a:solidFill>
                      <a:prstDash val="solid"/>
                      <a:round/>
                      <a:headEnd type="none" w="med" len="med"/>
                      <a:tailEnd type="none" w="med" len="med"/>
                    </a:lnB>
                    <a:lnTlToBr w="12700" cmpd="sng">
                      <a:noFill/>
                      <a:prstDash val="solid"/>
                    </a:lnTlToBr>
                    <a:lnBlToTr w="12700" cmpd="sng">
                      <a:noFill/>
                      <a:prstDash val="solid"/>
                    </a:lnBlToTr>
                    <a:solidFill>
                      <a:srgbClr val="FFC17F"/>
                    </a:solid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Agile 3 score (≥0.419)</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9525" marB="0" anchor="ctr">
                    <a:lnL>
                      <a:noFill/>
                    </a:lnL>
                    <a:lnR>
                      <a:noFill/>
                    </a:lnR>
                    <a:lnT w="19050" cap="flat" cmpd="sng" algn="ctr">
                      <a:solidFill>
                        <a:srgbClr val="FF8300"/>
                      </a:solidFill>
                      <a:prstDash val="solid"/>
                      <a:round/>
                      <a:headEnd type="none" w="med" len="med"/>
                      <a:tailEnd type="none" w="med" len="med"/>
                    </a:lnT>
                    <a:lnB w="19050" cap="flat" cmpd="sng" algn="ctr">
                      <a:solidFill>
                        <a:srgbClr val="FF8300"/>
                      </a:solidFill>
                      <a:prstDash val="solid"/>
                      <a:round/>
                      <a:headEnd type="none" w="med" len="med"/>
                      <a:tailEnd type="none" w="med" len="med"/>
                    </a:lnB>
                    <a:lnTlToBr w="12700" cmpd="sng">
                      <a:noFill/>
                      <a:prstDash val="solid"/>
                    </a:lnTlToBr>
                    <a:lnBlToTr w="12700" cmpd="sng">
                      <a:noFill/>
                      <a:prstDash val="solid"/>
                    </a:lnBlToTr>
                    <a:solidFill>
                      <a:srgbClr val="FFC17F"/>
                    </a:solid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FIB-4 score </a:t>
                      </a:r>
                    </a:p>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(≥1.3)</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9525" marB="0" anchor="ctr">
                    <a:lnL>
                      <a:noFill/>
                    </a:lnL>
                    <a:lnR>
                      <a:noFill/>
                    </a:lnR>
                    <a:lnT w="19050" cap="flat" cmpd="sng" algn="ctr">
                      <a:solidFill>
                        <a:srgbClr val="FF8300"/>
                      </a:solidFill>
                      <a:prstDash val="solid"/>
                      <a:round/>
                      <a:headEnd type="none" w="med" len="med"/>
                      <a:tailEnd type="none" w="med" len="med"/>
                    </a:lnT>
                    <a:lnB w="19050" cap="flat" cmpd="sng" algn="ctr">
                      <a:solidFill>
                        <a:srgbClr val="FF8300"/>
                      </a:solidFill>
                      <a:prstDash val="solid"/>
                      <a:round/>
                      <a:headEnd type="none" w="med" len="med"/>
                      <a:tailEnd type="none" w="med" len="med"/>
                    </a:lnB>
                    <a:lnTlToBr w="12700" cmpd="sng">
                      <a:noFill/>
                      <a:prstDash val="solid"/>
                    </a:lnTlToBr>
                    <a:lnBlToTr w="12700" cmpd="sng">
                      <a:noFill/>
                      <a:prstDash val="solid"/>
                    </a:lnBlToTr>
                    <a:solidFill>
                      <a:srgbClr val="FFC17F"/>
                    </a:solid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APRI</a:t>
                      </a:r>
                    </a:p>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Score (≥0.5)</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9525" marB="0" anchor="ctr">
                    <a:lnL>
                      <a:noFill/>
                    </a:lnL>
                    <a:lnR>
                      <a:noFill/>
                    </a:lnR>
                    <a:lnT w="19050" cap="flat" cmpd="sng" algn="ctr">
                      <a:solidFill>
                        <a:srgbClr val="FF8300"/>
                      </a:solidFill>
                      <a:prstDash val="solid"/>
                      <a:round/>
                      <a:headEnd type="none" w="med" len="med"/>
                      <a:tailEnd type="none" w="med" len="med"/>
                    </a:lnT>
                    <a:lnB w="19050" cap="flat" cmpd="sng" algn="ctr">
                      <a:solidFill>
                        <a:srgbClr val="FF8300"/>
                      </a:solidFill>
                      <a:prstDash val="solid"/>
                      <a:round/>
                      <a:headEnd type="none" w="med" len="med"/>
                      <a:tailEnd type="none" w="med" len="med"/>
                    </a:lnB>
                    <a:lnTlToBr w="12700" cmpd="sng">
                      <a:noFill/>
                      <a:prstDash val="solid"/>
                    </a:lnTlToBr>
                    <a:lnBlToTr w="12700" cmpd="sng">
                      <a:noFill/>
                      <a:prstDash val="solid"/>
                    </a:lnBlToTr>
                    <a:solidFill>
                      <a:srgbClr val="FFC17F"/>
                    </a:solid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BARD Score</a:t>
                      </a:r>
                    </a:p>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(2–4)</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9525" marB="0" anchor="ctr">
                    <a:lnL>
                      <a:noFill/>
                    </a:lnL>
                    <a:lnR>
                      <a:noFill/>
                    </a:lnR>
                    <a:lnT w="19050" cap="flat" cmpd="sng" algn="ctr">
                      <a:solidFill>
                        <a:srgbClr val="FF8300"/>
                      </a:solidFill>
                      <a:prstDash val="solid"/>
                      <a:round/>
                      <a:headEnd type="none" w="med" len="med"/>
                      <a:tailEnd type="none" w="med" len="med"/>
                    </a:lnT>
                    <a:lnB w="19050" cap="flat" cmpd="sng" algn="ctr">
                      <a:solidFill>
                        <a:srgbClr val="FF8300"/>
                      </a:solidFill>
                      <a:prstDash val="solid"/>
                      <a:round/>
                      <a:headEnd type="none" w="med" len="med"/>
                      <a:tailEnd type="none" w="med" len="med"/>
                    </a:lnB>
                    <a:lnTlToBr w="12700" cmpd="sng">
                      <a:noFill/>
                      <a:prstDash val="solid"/>
                    </a:lnTlToBr>
                    <a:lnBlToTr w="12700" cmpd="sng">
                      <a:noFill/>
                      <a:prstDash val="solid"/>
                    </a:lnBlToTr>
                    <a:solidFill>
                      <a:srgbClr val="FFC17F"/>
                    </a:solidFill>
                  </a:tcPr>
                </a:tc>
                <a:extLst>
                  <a:ext uri="{0D108BD9-81ED-4DB2-BD59-A6C34878D82A}">
                    <a16:rowId xmlns:a16="http://schemas.microsoft.com/office/drawing/2014/main" val="1283979243"/>
                  </a:ext>
                </a:extLst>
              </a:tr>
              <a:tr h="381191">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Sensitivity</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9525" marB="0" anchor="ctr">
                    <a:lnT w="19050" cap="flat" cmpd="sng" algn="ctr">
                      <a:solidFill>
                        <a:srgbClr val="FF8300"/>
                      </a:solidFill>
                      <a:prstDash val="solid"/>
                      <a:round/>
                      <a:headEnd type="none" w="med" len="med"/>
                      <a:tailEnd type="none" w="med" len="med"/>
                    </a:lnT>
                    <a:noFill/>
                  </a:tcPr>
                </a:tc>
                <a:tc>
                  <a:txBody>
                    <a:bodyPr/>
                    <a:lstStyle/>
                    <a:p>
                      <a:pPr marL="0" marR="0">
                        <a:lnSpc>
                          <a:spcPct val="107000"/>
                        </a:lnSpc>
                        <a:spcBef>
                          <a:spcPts val="0"/>
                        </a:spcBef>
                        <a:spcAft>
                          <a:spcPts val="0"/>
                        </a:spcAft>
                      </a:pPr>
                      <a:r>
                        <a:rPr lang="en-US" sz="2400" kern="100">
                          <a:effectLst/>
                          <a:latin typeface="Arial" panose="020B0604020202020204" pitchFamily="34" charset="0"/>
                          <a:cs typeface="Arial" panose="020B0604020202020204" pitchFamily="34" charset="0"/>
                        </a:rPr>
                        <a:t>90.7%</a:t>
                      </a:r>
                      <a:endParaRPr lang="en-US" sz="2400" kern="100">
                        <a:effectLst/>
                        <a:latin typeface="Arial" panose="020B0604020202020204" pitchFamily="34" charset="0"/>
                        <a:ea typeface="等线" panose="02010600030101010101" pitchFamily="2" charset="-122"/>
                        <a:cs typeface="Arial" panose="020B0604020202020204" pitchFamily="34" charset="0"/>
                      </a:endParaRPr>
                    </a:p>
                  </a:txBody>
                  <a:tcPr marL="68580" marR="68580" marT="9525" marB="0" anchor="ctr">
                    <a:lnT w="19050" cap="flat" cmpd="sng" algn="ctr">
                      <a:solidFill>
                        <a:srgbClr val="FF8300"/>
                      </a:solidFill>
                      <a:prstDash val="solid"/>
                      <a:round/>
                      <a:headEnd type="none" w="med" len="med"/>
                      <a:tailEnd type="none" w="med" len="med"/>
                    </a:lnT>
                    <a:no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90.7%</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9525" marB="0" anchor="ctr">
                    <a:lnT w="19050" cap="flat" cmpd="sng" algn="ctr">
                      <a:solidFill>
                        <a:srgbClr val="FF8300"/>
                      </a:solidFill>
                      <a:prstDash val="solid"/>
                      <a:round/>
                      <a:headEnd type="none" w="med" len="med"/>
                      <a:tailEnd type="none" w="med" len="med"/>
                    </a:lnT>
                    <a:no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85.6%</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9525" marB="0" anchor="ctr">
                    <a:lnT w="19050" cap="flat" cmpd="sng" algn="ctr">
                      <a:solidFill>
                        <a:srgbClr val="FF8300"/>
                      </a:solidFill>
                      <a:prstDash val="solid"/>
                      <a:round/>
                      <a:headEnd type="none" w="med" len="med"/>
                      <a:tailEnd type="none" w="med" len="med"/>
                    </a:lnT>
                    <a:no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79.4%</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9525" marB="0" anchor="ctr">
                    <a:lnT w="19050" cap="flat" cmpd="sng" algn="ctr">
                      <a:solidFill>
                        <a:srgbClr val="FF8300"/>
                      </a:solidFill>
                      <a:prstDash val="solid"/>
                      <a:round/>
                      <a:headEnd type="none" w="med" len="med"/>
                      <a:tailEnd type="none" w="med" len="med"/>
                    </a:lnT>
                    <a:no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45.4%</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9525" marB="0" anchor="ctr">
                    <a:lnT w="19050" cap="flat" cmpd="sng" algn="ctr">
                      <a:solidFill>
                        <a:srgbClr val="FF8300"/>
                      </a:solidFill>
                      <a:prstDash val="solid"/>
                      <a:round/>
                      <a:headEnd type="none" w="med" len="med"/>
                      <a:tailEnd type="none" w="med" len="med"/>
                    </a:lnT>
                    <a:noFill/>
                  </a:tcPr>
                </a:tc>
                <a:tc>
                  <a:txBody>
                    <a:bodyPr/>
                    <a:lstStyle/>
                    <a:p>
                      <a:pPr marL="0" marR="0">
                        <a:lnSpc>
                          <a:spcPct val="107000"/>
                        </a:lnSpc>
                        <a:spcBef>
                          <a:spcPts val="0"/>
                        </a:spcBef>
                        <a:spcAft>
                          <a:spcPts val="0"/>
                        </a:spcAft>
                      </a:pPr>
                      <a:r>
                        <a:rPr lang="en-US" sz="2400" kern="100">
                          <a:effectLst/>
                          <a:latin typeface="Arial" panose="020B0604020202020204" pitchFamily="34" charset="0"/>
                          <a:cs typeface="Arial" panose="020B0604020202020204" pitchFamily="34" charset="0"/>
                        </a:rPr>
                        <a:t>42.3%</a:t>
                      </a:r>
                      <a:endParaRPr lang="en-US" sz="2400" kern="100">
                        <a:effectLst/>
                        <a:latin typeface="Arial" panose="020B0604020202020204" pitchFamily="34" charset="0"/>
                        <a:ea typeface="等线" panose="02010600030101010101" pitchFamily="2" charset="-122"/>
                        <a:cs typeface="Arial" panose="020B0604020202020204" pitchFamily="34" charset="0"/>
                      </a:endParaRPr>
                    </a:p>
                  </a:txBody>
                  <a:tcPr marL="68580" marR="68580" marT="9525" marB="0" anchor="ctr">
                    <a:lnT w="19050" cap="flat" cmpd="sng" algn="ctr">
                      <a:solidFill>
                        <a:srgbClr val="FF8300"/>
                      </a:solidFill>
                      <a:prstDash val="solid"/>
                      <a:round/>
                      <a:headEnd type="none" w="med" len="med"/>
                      <a:tailEnd type="none" w="med" len="med"/>
                    </a:lnT>
                    <a:no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81.4%</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9525" marB="0" anchor="ctr">
                    <a:lnT w="19050" cap="flat" cmpd="sng" algn="ctr">
                      <a:solidFill>
                        <a:srgbClr val="FF8300"/>
                      </a:solidFill>
                      <a:prstDash val="solid"/>
                      <a:round/>
                      <a:headEnd type="none" w="med" len="med"/>
                      <a:tailEnd type="none" w="med" len="med"/>
                    </a:lnT>
                    <a:noFill/>
                  </a:tcPr>
                </a:tc>
                <a:extLst>
                  <a:ext uri="{0D108BD9-81ED-4DB2-BD59-A6C34878D82A}">
                    <a16:rowId xmlns:a16="http://schemas.microsoft.com/office/drawing/2014/main" val="347406142"/>
                  </a:ext>
                </a:extLst>
              </a:tr>
              <a:tr h="381191">
                <a:tc>
                  <a:txBody>
                    <a:bodyPr/>
                    <a:lstStyle/>
                    <a:p>
                      <a:pPr marL="0" marR="0">
                        <a:lnSpc>
                          <a:spcPct val="107000"/>
                        </a:lnSpc>
                        <a:spcBef>
                          <a:spcPts val="0"/>
                        </a:spcBef>
                        <a:spcAft>
                          <a:spcPts val="0"/>
                        </a:spcAft>
                      </a:pPr>
                      <a:r>
                        <a:rPr lang="en-US" sz="2400" kern="100">
                          <a:effectLst/>
                          <a:latin typeface="Arial" panose="020B0604020202020204" pitchFamily="34" charset="0"/>
                          <a:cs typeface="Arial" panose="020B0604020202020204" pitchFamily="34" charset="0"/>
                        </a:rPr>
                        <a:t>Specificity</a:t>
                      </a:r>
                      <a:endParaRPr lang="en-US" sz="2400" kern="100">
                        <a:effectLst/>
                        <a:latin typeface="Arial" panose="020B0604020202020204" pitchFamily="34" charset="0"/>
                        <a:ea typeface="等线" panose="02010600030101010101" pitchFamily="2" charset="-122"/>
                        <a:cs typeface="Arial" panose="020B0604020202020204" pitchFamily="34" charset="0"/>
                      </a:endParaRPr>
                    </a:p>
                  </a:txBody>
                  <a:tcPr marL="68580" marR="68580" marT="9525" marB="0" anchor="ctr">
                    <a:solidFill>
                      <a:srgbClr val="FCE4C7"/>
                    </a:solid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89.9%</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9525" marB="0" anchor="ctr">
                    <a:solidFill>
                      <a:srgbClr val="FCE4C7"/>
                    </a:solid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69.3%</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9525" marB="0" anchor="ctr">
                    <a:solidFill>
                      <a:srgbClr val="FCE4C7"/>
                    </a:solid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85.0%</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9525" marB="0" anchor="ctr">
                    <a:solidFill>
                      <a:srgbClr val="FCE4C7"/>
                    </a:solid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90.1%</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9525" marB="0" anchor="ctr">
                    <a:solidFill>
                      <a:srgbClr val="FCE4C7"/>
                    </a:solid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88.2%</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9525" marB="0" anchor="ctr">
                    <a:solidFill>
                      <a:srgbClr val="FCE4C7"/>
                    </a:solid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88.2%</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9525" marB="0" anchor="ctr">
                    <a:solidFill>
                      <a:srgbClr val="FCE4C7"/>
                    </a:solid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39.0%</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9525" marB="0" anchor="ctr">
                    <a:solidFill>
                      <a:srgbClr val="FCE4C7"/>
                    </a:solidFill>
                  </a:tcPr>
                </a:tc>
                <a:extLst>
                  <a:ext uri="{0D108BD9-81ED-4DB2-BD59-A6C34878D82A}">
                    <a16:rowId xmlns:a16="http://schemas.microsoft.com/office/drawing/2014/main" val="143290526"/>
                  </a:ext>
                </a:extLst>
              </a:tr>
              <a:tr h="381191">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Positive predictive value</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9525" marB="0" anchor="ctr">
                    <a:noFill/>
                  </a:tcPr>
                </a:tc>
                <a:tc>
                  <a:txBody>
                    <a:bodyPr/>
                    <a:lstStyle/>
                    <a:p>
                      <a:pPr marL="0" marR="0">
                        <a:lnSpc>
                          <a:spcPct val="107000"/>
                        </a:lnSpc>
                        <a:spcBef>
                          <a:spcPts val="0"/>
                        </a:spcBef>
                        <a:spcAft>
                          <a:spcPts val="0"/>
                        </a:spcAft>
                      </a:pPr>
                      <a:r>
                        <a:rPr lang="en-US" sz="2400" kern="100">
                          <a:effectLst/>
                          <a:latin typeface="Arial" panose="020B0604020202020204" pitchFamily="34" charset="0"/>
                          <a:cs typeface="Arial" panose="020B0604020202020204" pitchFamily="34" charset="0"/>
                        </a:rPr>
                        <a:t>62.9%</a:t>
                      </a:r>
                      <a:endParaRPr lang="en-US" sz="2400" kern="100">
                        <a:effectLst/>
                        <a:latin typeface="Arial" panose="020B0604020202020204" pitchFamily="34" charset="0"/>
                        <a:ea typeface="等线" panose="02010600030101010101" pitchFamily="2" charset="-122"/>
                        <a:cs typeface="Arial" panose="020B0604020202020204" pitchFamily="34" charset="0"/>
                      </a:endParaRPr>
                    </a:p>
                  </a:txBody>
                  <a:tcPr marL="68580" marR="68580" marT="9525" marB="0" anchor="ctr">
                    <a:noFill/>
                  </a:tcPr>
                </a:tc>
                <a:tc>
                  <a:txBody>
                    <a:bodyPr/>
                    <a:lstStyle/>
                    <a:p>
                      <a:pPr marL="0" marR="0">
                        <a:lnSpc>
                          <a:spcPct val="107000"/>
                        </a:lnSpc>
                        <a:spcBef>
                          <a:spcPts val="0"/>
                        </a:spcBef>
                        <a:spcAft>
                          <a:spcPts val="0"/>
                        </a:spcAft>
                      </a:pPr>
                      <a:r>
                        <a:rPr lang="en-US" sz="2400" kern="100">
                          <a:effectLst/>
                          <a:latin typeface="Arial" panose="020B0604020202020204" pitchFamily="34" charset="0"/>
                          <a:cs typeface="Arial" panose="020B0604020202020204" pitchFamily="34" charset="0"/>
                        </a:rPr>
                        <a:t>35.8%</a:t>
                      </a:r>
                      <a:endParaRPr lang="en-US" sz="2400" kern="100">
                        <a:effectLst/>
                        <a:latin typeface="Arial" panose="020B0604020202020204" pitchFamily="34" charset="0"/>
                        <a:ea typeface="等线" panose="02010600030101010101" pitchFamily="2" charset="-122"/>
                        <a:cs typeface="Arial" panose="020B0604020202020204" pitchFamily="34" charset="0"/>
                      </a:endParaRPr>
                    </a:p>
                  </a:txBody>
                  <a:tcPr marL="68580" marR="68580" marT="9525" marB="0" anchor="ctr">
                    <a:noFill/>
                  </a:tcPr>
                </a:tc>
                <a:tc>
                  <a:txBody>
                    <a:bodyPr/>
                    <a:lstStyle/>
                    <a:p>
                      <a:pPr marL="0" marR="0">
                        <a:lnSpc>
                          <a:spcPct val="107000"/>
                        </a:lnSpc>
                        <a:spcBef>
                          <a:spcPts val="0"/>
                        </a:spcBef>
                        <a:spcAft>
                          <a:spcPts val="0"/>
                        </a:spcAft>
                      </a:pPr>
                      <a:r>
                        <a:rPr lang="en-US" sz="2400" kern="100">
                          <a:effectLst/>
                          <a:latin typeface="Arial" panose="020B0604020202020204" pitchFamily="34" charset="0"/>
                          <a:cs typeface="Arial" panose="020B0604020202020204" pitchFamily="34" charset="0"/>
                        </a:rPr>
                        <a:t>51.9%</a:t>
                      </a:r>
                      <a:endParaRPr lang="en-US" sz="2400" kern="100">
                        <a:effectLst/>
                        <a:latin typeface="Arial" panose="020B0604020202020204" pitchFamily="34" charset="0"/>
                        <a:ea typeface="等线" panose="02010600030101010101" pitchFamily="2" charset="-122"/>
                        <a:cs typeface="Arial" panose="020B0604020202020204" pitchFamily="34" charset="0"/>
                      </a:endParaRPr>
                    </a:p>
                  </a:txBody>
                  <a:tcPr marL="68580" marR="68580" marT="9525" marB="0" anchor="ctr">
                    <a:no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60.2%</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9525" marB="0" anchor="ctr">
                    <a:no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41.9%</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9525" marB="0" anchor="ctr">
                    <a:no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40.2%</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9525" marB="0" anchor="ctr">
                    <a:no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20.1%</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9525" marB="0" anchor="ctr">
                    <a:noFill/>
                  </a:tcPr>
                </a:tc>
                <a:extLst>
                  <a:ext uri="{0D108BD9-81ED-4DB2-BD59-A6C34878D82A}">
                    <a16:rowId xmlns:a16="http://schemas.microsoft.com/office/drawing/2014/main" val="2193372064"/>
                  </a:ext>
                </a:extLst>
              </a:tr>
              <a:tr h="381191">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Negative predictive value</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9525" marB="0" anchor="ctr">
                    <a:lnB>
                      <a:noFill/>
                    </a:lnB>
                    <a:solidFill>
                      <a:srgbClr val="FCE4C7"/>
                    </a:solidFill>
                  </a:tcPr>
                </a:tc>
                <a:tc>
                  <a:txBody>
                    <a:bodyPr/>
                    <a:lstStyle/>
                    <a:p>
                      <a:pPr marL="0" marR="0">
                        <a:lnSpc>
                          <a:spcPct val="107000"/>
                        </a:lnSpc>
                        <a:spcBef>
                          <a:spcPts val="0"/>
                        </a:spcBef>
                        <a:spcAft>
                          <a:spcPts val="0"/>
                        </a:spcAft>
                      </a:pPr>
                      <a:r>
                        <a:rPr lang="en-US" sz="2400" kern="100">
                          <a:effectLst/>
                          <a:latin typeface="Arial" panose="020B0604020202020204" pitchFamily="34" charset="0"/>
                          <a:cs typeface="Arial" panose="020B0604020202020204" pitchFamily="34" charset="0"/>
                        </a:rPr>
                        <a:t>98.1%</a:t>
                      </a:r>
                      <a:endParaRPr lang="en-US" sz="2400" kern="100">
                        <a:effectLst/>
                        <a:latin typeface="Arial" panose="020B0604020202020204" pitchFamily="34" charset="0"/>
                        <a:ea typeface="等线" panose="02010600030101010101" pitchFamily="2" charset="-122"/>
                        <a:cs typeface="Arial" panose="020B0604020202020204" pitchFamily="34" charset="0"/>
                      </a:endParaRPr>
                    </a:p>
                  </a:txBody>
                  <a:tcPr marL="68580" marR="68580" marT="9525" marB="0" anchor="ctr">
                    <a:lnB>
                      <a:noFill/>
                    </a:lnB>
                    <a:solidFill>
                      <a:srgbClr val="FCE4C7"/>
                    </a:solidFill>
                  </a:tcPr>
                </a:tc>
                <a:tc>
                  <a:txBody>
                    <a:bodyPr/>
                    <a:lstStyle/>
                    <a:p>
                      <a:pPr marL="0" marR="0">
                        <a:lnSpc>
                          <a:spcPct val="107000"/>
                        </a:lnSpc>
                        <a:spcBef>
                          <a:spcPts val="0"/>
                        </a:spcBef>
                        <a:spcAft>
                          <a:spcPts val="0"/>
                        </a:spcAft>
                      </a:pPr>
                      <a:r>
                        <a:rPr lang="en-US" sz="2400" kern="100">
                          <a:effectLst/>
                          <a:latin typeface="Arial" panose="020B0604020202020204" pitchFamily="34" charset="0"/>
                          <a:cs typeface="Arial" panose="020B0604020202020204" pitchFamily="34" charset="0"/>
                        </a:rPr>
                        <a:t>97.5%</a:t>
                      </a:r>
                      <a:endParaRPr lang="en-US" sz="2400" kern="100">
                        <a:effectLst/>
                        <a:latin typeface="Arial" panose="020B0604020202020204" pitchFamily="34" charset="0"/>
                        <a:ea typeface="等线" panose="02010600030101010101" pitchFamily="2" charset="-122"/>
                        <a:cs typeface="Arial" panose="020B0604020202020204" pitchFamily="34" charset="0"/>
                      </a:endParaRPr>
                    </a:p>
                  </a:txBody>
                  <a:tcPr marL="68580" marR="68580" marT="9525" marB="0" anchor="ctr">
                    <a:lnB>
                      <a:noFill/>
                    </a:lnB>
                    <a:solidFill>
                      <a:srgbClr val="FCE4C7"/>
                    </a:solidFill>
                  </a:tcPr>
                </a:tc>
                <a:tc>
                  <a:txBody>
                    <a:bodyPr/>
                    <a:lstStyle/>
                    <a:p>
                      <a:pPr marL="0" marR="0">
                        <a:lnSpc>
                          <a:spcPct val="107000"/>
                        </a:lnSpc>
                        <a:spcBef>
                          <a:spcPts val="0"/>
                        </a:spcBef>
                        <a:spcAft>
                          <a:spcPts val="0"/>
                        </a:spcAft>
                      </a:pPr>
                      <a:r>
                        <a:rPr lang="en-US" sz="2400" kern="100">
                          <a:effectLst/>
                          <a:latin typeface="Arial" panose="020B0604020202020204" pitchFamily="34" charset="0"/>
                          <a:cs typeface="Arial" panose="020B0604020202020204" pitchFamily="34" charset="0"/>
                        </a:rPr>
                        <a:t>96.9%</a:t>
                      </a:r>
                      <a:endParaRPr lang="en-US" sz="2400" kern="100">
                        <a:effectLst/>
                        <a:latin typeface="Arial" panose="020B0604020202020204" pitchFamily="34" charset="0"/>
                        <a:ea typeface="等线" panose="02010600030101010101" pitchFamily="2" charset="-122"/>
                        <a:cs typeface="Arial" panose="020B0604020202020204" pitchFamily="34" charset="0"/>
                      </a:endParaRPr>
                    </a:p>
                  </a:txBody>
                  <a:tcPr marL="68580" marR="68580" marT="9525" marB="0" anchor="ctr">
                    <a:lnB>
                      <a:noFill/>
                    </a:lnB>
                    <a:solidFill>
                      <a:srgbClr val="FCE4C7"/>
                    </a:solidFill>
                  </a:tcPr>
                </a:tc>
                <a:tc>
                  <a:txBody>
                    <a:bodyPr/>
                    <a:lstStyle/>
                    <a:p>
                      <a:pPr marL="0" marR="0">
                        <a:lnSpc>
                          <a:spcPct val="107000"/>
                        </a:lnSpc>
                        <a:spcBef>
                          <a:spcPts val="0"/>
                        </a:spcBef>
                        <a:spcAft>
                          <a:spcPts val="0"/>
                        </a:spcAft>
                      </a:pPr>
                      <a:r>
                        <a:rPr lang="en-US" sz="2400" kern="100">
                          <a:effectLst/>
                          <a:latin typeface="Arial" panose="020B0604020202020204" pitchFamily="34" charset="0"/>
                          <a:cs typeface="Arial" panose="020B0604020202020204" pitchFamily="34" charset="0"/>
                        </a:rPr>
                        <a:t>95.9%</a:t>
                      </a:r>
                      <a:endParaRPr lang="en-US" sz="2400" kern="100">
                        <a:effectLst/>
                        <a:latin typeface="Arial" panose="020B0604020202020204" pitchFamily="34" charset="0"/>
                        <a:ea typeface="等线" panose="02010600030101010101" pitchFamily="2" charset="-122"/>
                        <a:cs typeface="Arial" panose="020B0604020202020204" pitchFamily="34" charset="0"/>
                      </a:endParaRPr>
                    </a:p>
                  </a:txBody>
                  <a:tcPr marL="68580" marR="68580" marT="9525" marB="0" anchor="ctr">
                    <a:lnB>
                      <a:noFill/>
                    </a:lnB>
                    <a:solidFill>
                      <a:srgbClr val="FCE4C7"/>
                    </a:solid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89.5%</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9525" marB="0" anchor="ctr">
                    <a:lnB>
                      <a:noFill/>
                    </a:lnB>
                    <a:solidFill>
                      <a:srgbClr val="FCE4C7"/>
                    </a:solid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89.0%</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9525" marB="0" anchor="ctr">
                    <a:lnB>
                      <a:noFill/>
                    </a:lnB>
                    <a:solidFill>
                      <a:srgbClr val="FCE4C7"/>
                    </a:solid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91.8%</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9525" marB="0" anchor="ctr">
                    <a:lnB>
                      <a:noFill/>
                    </a:lnB>
                    <a:solidFill>
                      <a:srgbClr val="FCE4C7"/>
                    </a:solidFill>
                  </a:tcPr>
                </a:tc>
                <a:extLst>
                  <a:ext uri="{0D108BD9-81ED-4DB2-BD59-A6C34878D82A}">
                    <a16:rowId xmlns:a16="http://schemas.microsoft.com/office/drawing/2014/main" val="2701193435"/>
                  </a:ext>
                </a:extLst>
              </a:tr>
              <a:tr h="381191">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Diagnostic accuracy</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9525" marB="0" anchor="ctr">
                    <a:lnL>
                      <a:noFill/>
                    </a:lnL>
                    <a:lnR>
                      <a:noFill/>
                    </a:lnR>
                    <a:lnT>
                      <a:noFill/>
                    </a:lnT>
                    <a:lnB w="19050" cap="flat" cmpd="sng" algn="ctr">
                      <a:solidFill>
                        <a:srgbClr val="FF83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90.0%</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9525" marB="0" anchor="ctr">
                    <a:lnL>
                      <a:noFill/>
                    </a:lnL>
                    <a:lnR>
                      <a:noFill/>
                    </a:lnR>
                    <a:lnT>
                      <a:noFill/>
                    </a:lnT>
                    <a:lnB w="19050" cap="flat" cmpd="sng" algn="ctr">
                      <a:solidFill>
                        <a:srgbClr val="FF83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72.7%</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9525" marB="0" anchor="ctr">
                    <a:lnL>
                      <a:noFill/>
                    </a:lnL>
                    <a:lnR>
                      <a:noFill/>
                    </a:lnR>
                    <a:lnT>
                      <a:noFill/>
                    </a:lnT>
                    <a:lnB w="19050" cap="flat" cmpd="sng" algn="ctr">
                      <a:solidFill>
                        <a:srgbClr val="FF83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nSpc>
                          <a:spcPct val="107000"/>
                        </a:lnSpc>
                        <a:spcBef>
                          <a:spcPts val="0"/>
                        </a:spcBef>
                        <a:spcAft>
                          <a:spcPts val="0"/>
                        </a:spcAft>
                      </a:pPr>
                      <a:r>
                        <a:rPr lang="en-US" sz="2400" kern="100">
                          <a:effectLst/>
                          <a:latin typeface="Arial" panose="020B0604020202020204" pitchFamily="34" charset="0"/>
                          <a:cs typeface="Arial" panose="020B0604020202020204" pitchFamily="34" charset="0"/>
                        </a:rPr>
                        <a:t>85.1%</a:t>
                      </a:r>
                      <a:endParaRPr lang="en-US" sz="2400" kern="100">
                        <a:effectLst/>
                        <a:latin typeface="Arial" panose="020B0604020202020204" pitchFamily="34" charset="0"/>
                        <a:ea typeface="等线" panose="02010600030101010101" pitchFamily="2" charset="-122"/>
                        <a:cs typeface="Arial" panose="020B0604020202020204" pitchFamily="34" charset="0"/>
                      </a:endParaRPr>
                    </a:p>
                  </a:txBody>
                  <a:tcPr marL="68580" marR="68580" marT="9525" marB="0" anchor="ctr">
                    <a:lnL>
                      <a:noFill/>
                    </a:lnL>
                    <a:lnR>
                      <a:noFill/>
                    </a:lnR>
                    <a:lnT>
                      <a:noFill/>
                    </a:lnT>
                    <a:lnB w="19050" cap="flat" cmpd="sng" algn="ctr">
                      <a:solidFill>
                        <a:srgbClr val="FF83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nSpc>
                          <a:spcPct val="107000"/>
                        </a:lnSpc>
                        <a:spcBef>
                          <a:spcPts val="0"/>
                        </a:spcBef>
                        <a:spcAft>
                          <a:spcPts val="0"/>
                        </a:spcAft>
                      </a:pPr>
                      <a:r>
                        <a:rPr lang="en-US" sz="2400" kern="100">
                          <a:effectLst/>
                          <a:latin typeface="Arial" panose="020B0604020202020204" pitchFamily="34" charset="0"/>
                          <a:cs typeface="Arial" panose="020B0604020202020204" pitchFamily="34" charset="0"/>
                        </a:rPr>
                        <a:t>88.4%</a:t>
                      </a:r>
                      <a:endParaRPr lang="en-US" sz="2400" kern="100">
                        <a:effectLst/>
                        <a:latin typeface="Arial" panose="020B0604020202020204" pitchFamily="34" charset="0"/>
                        <a:ea typeface="等线" panose="02010600030101010101" pitchFamily="2" charset="-122"/>
                        <a:cs typeface="Arial" panose="020B0604020202020204" pitchFamily="34" charset="0"/>
                      </a:endParaRPr>
                    </a:p>
                  </a:txBody>
                  <a:tcPr marL="68580" marR="68580" marT="9525" marB="0" anchor="ctr">
                    <a:lnL>
                      <a:noFill/>
                    </a:lnL>
                    <a:lnR>
                      <a:noFill/>
                    </a:lnR>
                    <a:lnT>
                      <a:noFill/>
                    </a:lnT>
                    <a:lnB w="19050" cap="flat" cmpd="sng" algn="ctr">
                      <a:solidFill>
                        <a:srgbClr val="FF83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nSpc>
                          <a:spcPct val="107000"/>
                        </a:lnSpc>
                        <a:spcBef>
                          <a:spcPts val="0"/>
                        </a:spcBef>
                        <a:spcAft>
                          <a:spcPts val="0"/>
                        </a:spcAft>
                      </a:pPr>
                      <a:r>
                        <a:rPr lang="en-US" sz="2400" kern="100">
                          <a:effectLst/>
                          <a:latin typeface="Arial" panose="020B0604020202020204" pitchFamily="34" charset="0"/>
                          <a:cs typeface="Arial" panose="020B0604020202020204" pitchFamily="34" charset="0"/>
                        </a:rPr>
                        <a:t>81.4%</a:t>
                      </a:r>
                      <a:endParaRPr lang="en-US" sz="2400" kern="100">
                        <a:effectLst/>
                        <a:latin typeface="Arial" panose="020B0604020202020204" pitchFamily="34" charset="0"/>
                        <a:ea typeface="等线" panose="02010600030101010101" pitchFamily="2" charset="-122"/>
                        <a:cs typeface="Arial" panose="020B0604020202020204" pitchFamily="34" charset="0"/>
                      </a:endParaRPr>
                    </a:p>
                  </a:txBody>
                  <a:tcPr marL="68580" marR="68580" marT="9525" marB="0" anchor="ctr">
                    <a:lnL>
                      <a:noFill/>
                    </a:lnL>
                    <a:lnR>
                      <a:noFill/>
                    </a:lnR>
                    <a:lnT>
                      <a:noFill/>
                    </a:lnT>
                    <a:lnB w="19050" cap="flat" cmpd="sng" algn="ctr">
                      <a:solidFill>
                        <a:srgbClr val="FF83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80.9%</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9525" marB="0" anchor="ctr">
                    <a:lnL>
                      <a:noFill/>
                    </a:lnL>
                    <a:lnR>
                      <a:noFill/>
                    </a:lnR>
                    <a:lnT>
                      <a:noFill/>
                    </a:lnT>
                    <a:lnB w="19050" cap="flat" cmpd="sng" algn="ctr">
                      <a:solidFill>
                        <a:srgbClr val="FF83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nSpc>
                          <a:spcPct val="107000"/>
                        </a:lnSpc>
                        <a:spcBef>
                          <a:spcPts val="0"/>
                        </a:spcBef>
                        <a:spcAft>
                          <a:spcPts val="0"/>
                        </a:spcAft>
                      </a:pPr>
                      <a:r>
                        <a:rPr lang="en-US" sz="2400" kern="100" dirty="0">
                          <a:effectLst/>
                          <a:latin typeface="Arial" panose="020B0604020202020204" pitchFamily="34" charset="0"/>
                          <a:cs typeface="Arial" panose="020B0604020202020204" pitchFamily="34" charset="0"/>
                        </a:rPr>
                        <a:t>45.8%</a:t>
                      </a:r>
                      <a:endParaRPr lang="en-US" sz="2400" kern="100" dirty="0">
                        <a:effectLst/>
                        <a:latin typeface="Arial" panose="020B0604020202020204" pitchFamily="34" charset="0"/>
                        <a:ea typeface="等线" panose="02010600030101010101" pitchFamily="2" charset="-122"/>
                        <a:cs typeface="Arial" panose="020B0604020202020204" pitchFamily="34" charset="0"/>
                      </a:endParaRPr>
                    </a:p>
                  </a:txBody>
                  <a:tcPr marL="68580" marR="68580" marT="9525" marB="0" anchor="ctr">
                    <a:lnL>
                      <a:noFill/>
                    </a:lnL>
                    <a:lnR>
                      <a:noFill/>
                    </a:lnR>
                    <a:lnT>
                      <a:noFill/>
                    </a:lnT>
                    <a:lnB w="19050" cap="flat" cmpd="sng" algn="ctr">
                      <a:solidFill>
                        <a:srgbClr val="FF83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82896493"/>
                  </a:ext>
                </a:extLst>
              </a:tr>
            </a:tbl>
          </a:graphicData>
        </a:graphic>
      </p:graphicFrame>
      <p:sp>
        <p:nvSpPr>
          <p:cNvPr id="181" name="Rectángulo 27">
            <a:extLst>
              <a:ext uri="{FF2B5EF4-FFF2-40B4-BE49-F238E27FC236}">
                <a16:creationId xmlns:a16="http://schemas.microsoft.com/office/drawing/2014/main" id="{9F666485-FFA1-958D-0EDB-426DC3A81F63}"/>
              </a:ext>
            </a:extLst>
          </p:cNvPr>
          <p:cNvSpPr/>
          <p:nvPr/>
        </p:nvSpPr>
        <p:spPr>
          <a:xfrm>
            <a:off x="33019656" y="13641958"/>
            <a:ext cx="17621324" cy="461665"/>
          </a:xfrm>
          <a:prstGeom prst="rect">
            <a:avLst/>
          </a:prstGeom>
        </p:spPr>
        <p:txBody>
          <a:bodyPr wrap="square">
            <a:spAutoFit/>
          </a:bodyPr>
          <a:lstStyle/>
          <a:p>
            <a:pPr>
              <a:spcBef>
                <a:spcPct val="20000"/>
              </a:spcBef>
            </a:pPr>
            <a:r>
              <a:rPr lang="en-US" sz="2400" b="1" dirty="0">
                <a:latin typeface="Arial" panose="020B0604020202020204" pitchFamily="34" charset="0"/>
                <a:ea typeface="宋体" panose="02010600030101010101" pitchFamily="2" charset="-122"/>
                <a:cs typeface="Arial" panose="020B0604020202020204" pitchFamily="34" charset="0"/>
              </a:rPr>
              <a:t>Table 2: Comparison of the accuracy of Agile 4, Agile 3, FIB-4, APRI, BARD scores in detecting liver fibrosis (LSM ≥ 9.7)</a:t>
            </a:r>
          </a:p>
        </p:txBody>
      </p:sp>
      <p:sp>
        <p:nvSpPr>
          <p:cNvPr id="182" name="Rectángulo 27">
            <a:extLst>
              <a:ext uri="{FF2B5EF4-FFF2-40B4-BE49-F238E27FC236}">
                <a16:creationId xmlns:a16="http://schemas.microsoft.com/office/drawing/2014/main" id="{1676F340-4D90-9433-9048-A5084B821E1B}"/>
              </a:ext>
            </a:extLst>
          </p:cNvPr>
          <p:cNvSpPr/>
          <p:nvPr/>
        </p:nvSpPr>
        <p:spPr>
          <a:xfrm>
            <a:off x="15404003" y="17415991"/>
            <a:ext cx="16417824" cy="461665"/>
          </a:xfrm>
          <a:prstGeom prst="rect">
            <a:avLst/>
          </a:prstGeom>
        </p:spPr>
        <p:txBody>
          <a:bodyPr wrap="square">
            <a:spAutoFit/>
          </a:bodyPr>
          <a:lstStyle/>
          <a:p>
            <a:pPr>
              <a:spcBef>
                <a:spcPct val="20000"/>
              </a:spcBef>
            </a:pPr>
            <a:r>
              <a:rPr lang="en-US" sz="2400" baseline="30000" dirty="0" err="1">
                <a:latin typeface="Arial" panose="020B0604020202020204" pitchFamily="34" charset="0"/>
                <a:ea typeface="宋体" panose="02010600030101010101" pitchFamily="2" charset="-122"/>
                <a:cs typeface="Arial" panose="020B0604020202020204" pitchFamily="34" charset="0"/>
              </a:rPr>
              <a:t>a</a:t>
            </a:r>
            <a:r>
              <a:rPr lang="en-US" sz="2400" dirty="0" err="1">
                <a:latin typeface="Arial" panose="020B0604020202020204" pitchFamily="34" charset="0"/>
                <a:ea typeface="宋体" panose="02010600030101010101" pitchFamily="2" charset="-122"/>
                <a:cs typeface="Arial" panose="020B0604020202020204" pitchFamily="34" charset="0"/>
              </a:rPr>
              <a:t>Mean</a:t>
            </a:r>
            <a:r>
              <a:rPr lang="en-US" sz="2400" dirty="0">
                <a:latin typeface="Arial" panose="020B0604020202020204" pitchFamily="34" charset="0"/>
                <a:ea typeface="宋体" panose="02010600030101010101" pitchFamily="2" charset="-122"/>
                <a:cs typeface="Arial" panose="020B0604020202020204" pitchFamily="34" charset="0"/>
              </a:rPr>
              <a:t> </a:t>
            </a:r>
            <a:r>
              <a:rPr lang="en-US" sz="2400" kern="100" dirty="0">
                <a:effectLst/>
                <a:latin typeface="Arial" panose="020B0604020202020204" pitchFamily="34" charset="0"/>
                <a:cs typeface="Arial" panose="020B0604020202020204" pitchFamily="34" charset="0"/>
              </a:rPr>
              <a:t>± </a:t>
            </a:r>
            <a:r>
              <a:rPr lang="en-US" sz="2400" dirty="0">
                <a:latin typeface="Arial" panose="020B0604020202020204" pitchFamily="34" charset="0"/>
                <a:ea typeface="宋体" panose="02010600030101010101" pitchFamily="2" charset="-122"/>
                <a:cs typeface="Arial" panose="020B0604020202020204" pitchFamily="34" charset="0"/>
              </a:rPr>
              <a:t>SD; </a:t>
            </a:r>
            <a:r>
              <a:rPr lang="en-US" sz="2400" baseline="30000" dirty="0" err="1">
                <a:latin typeface="Arial" panose="020B0604020202020204" pitchFamily="34" charset="0"/>
                <a:ea typeface="宋体" panose="02010600030101010101" pitchFamily="2" charset="-122"/>
                <a:cs typeface="Arial" panose="020B0604020202020204" pitchFamily="34" charset="0"/>
              </a:rPr>
              <a:t>b</a:t>
            </a:r>
            <a:r>
              <a:rPr lang="en-US" sz="2400" dirty="0" err="1">
                <a:latin typeface="Arial" panose="020B0604020202020204" pitchFamily="34" charset="0"/>
                <a:ea typeface="宋体" panose="02010600030101010101" pitchFamily="2" charset="-122"/>
                <a:cs typeface="Arial" panose="020B0604020202020204" pitchFamily="34" charset="0"/>
              </a:rPr>
              <a:t>Median</a:t>
            </a:r>
            <a:r>
              <a:rPr lang="en-US" sz="2400" dirty="0">
                <a:latin typeface="Arial" panose="020B0604020202020204" pitchFamily="34" charset="0"/>
                <a:ea typeface="宋体" panose="02010600030101010101" pitchFamily="2" charset="-122"/>
                <a:cs typeface="Arial" panose="020B0604020202020204" pitchFamily="34" charset="0"/>
              </a:rPr>
              <a:t> (IQR). p values in bold font indicate statistical significance.</a:t>
            </a:r>
          </a:p>
        </p:txBody>
      </p:sp>
      <p:sp>
        <p:nvSpPr>
          <p:cNvPr id="185" name="Rectángulo 28">
            <a:extLst>
              <a:ext uri="{FF2B5EF4-FFF2-40B4-BE49-F238E27FC236}">
                <a16:creationId xmlns:a16="http://schemas.microsoft.com/office/drawing/2014/main" id="{D715F535-137A-C756-B3E4-32B75AA4C2D4}"/>
              </a:ext>
            </a:extLst>
          </p:cNvPr>
          <p:cNvSpPr/>
          <p:nvPr/>
        </p:nvSpPr>
        <p:spPr>
          <a:xfrm>
            <a:off x="15388177" y="19916949"/>
            <a:ext cx="12664195" cy="3970318"/>
          </a:xfrm>
          <a:prstGeom prst="rect">
            <a:avLst/>
          </a:prstGeom>
        </p:spPr>
        <p:txBody>
          <a:bodyPr wrap="square">
            <a:spAutoFit/>
          </a:bodyPr>
          <a:lstStyle/>
          <a:p>
            <a:pPr>
              <a:spcBef>
                <a:spcPct val="20000"/>
              </a:spcBef>
            </a:pPr>
            <a:r>
              <a:rPr lang="en-US" sz="3000" b="1" dirty="0">
                <a:effectLst/>
                <a:latin typeface="Arial" panose="020B0604020202020204" pitchFamily="34" charset="0"/>
                <a:ea typeface="宋体" panose="02010600030101010101" pitchFamily="2" charset="-122"/>
                <a:cs typeface="Arial" panose="020B0604020202020204" pitchFamily="34" charset="0"/>
              </a:rPr>
              <a:t>The Agile scores have excellent diagnostic accuracy for identifying advanced liver fibrosis in patients with MASLD. Their performances were superior to common NITs.</a:t>
            </a:r>
          </a:p>
          <a:p>
            <a:pPr>
              <a:spcBef>
                <a:spcPct val="20000"/>
              </a:spcBef>
            </a:pPr>
            <a:endParaRPr lang="en-US" sz="3000" b="1" dirty="0">
              <a:effectLst/>
              <a:latin typeface="Arial" panose="020B0604020202020204" pitchFamily="34" charset="0"/>
              <a:ea typeface="宋体" panose="02010600030101010101" pitchFamily="2" charset="-122"/>
              <a:cs typeface="Arial" panose="020B0604020202020204" pitchFamily="34" charset="0"/>
            </a:endParaRPr>
          </a:p>
          <a:p>
            <a:pPr>
              <a:spcBef>
                <a:spcPct val="20000"/>
              </a:spcBef>
            </a:pPr>
            <a:r>
              <a:rPr lang="en-US" sz="3000" b="1" dirty="0">
                <a:effectLst/>
                <a:latin typeface="Arial" panose="020B0604020202020204" pitchFamily="34" charset="0"/>
                <a:ea typeface="宋体" panose="02010600030101010101" pitchFamily="2" charset="-122"/>
                <a:cs typeface="Arial" panose="020B0604020202020204" pitchFamily="34" charset="0"/>
              </a:rPr>
              <a:t>These findings suggest that the Agile scores can be valuable tools to enhance the recognition of advanced fibrosis in MASLD patients, allowing for timely referral to hepatology specialists and optimizing clinical management.</a:t>
            </a:r>
            <a:endParaRPr lang="en-CA" sz="3000" b="1" dirty="0">
              <a:latin typeface="Arial" panose="020B0604020202020204" pitchFamily="34" charset="0"/>
              <a:cs typeface="Arial" panose="020B0604020202020204" pitchFamily="34" charset="0"/>
            </a:endParaRPr>
          </a:p>
        </p:txBody>
      </p:sp>
      <p:sp>
        <p:nvSpPr>
          <p:cNvPr id="196" name="Rectángulo 71">
            <a:extLst>
              <a:ext uri="{FF2B5EF4-FFF2-40B4-BE49-F238E27FC236}">
                <a16:creationId xmlns:a16="http://schemas.microsoft.com/office/drawing/2014/main" id="{895B8FF7-461A-3850-FC6E-6FD106E85561}"/>
              </a:ext>
            </a:extLst>
          </p:cNvPr>
          <p:cNvSpPr/>
          <p:nvPr/>
        </p:nvSpPr>
        <p:spPr>
          <a:xfrm>
            <a:off x="28835951" y="23413567"/>
            <a:ext cx="21607141" cy="22077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626" dirty="0"/>
          </a:p>
        </p:txBody>
      </p:sp>
      <p:grpSp>
        <p:nvGrpSpPr>
          <p:cNvPr id="213" name="组合 212">
            <a:extLst>
              <a:ext uri="{FF2B5EF4-FFF2-40B4-BE49-F238E27FC236}">
                <a16:creationId xmlns:a16="http://schemas.microsoft.com/office/drawing/2014/main" id="{063E620C-756A-7DFF-1876-09AB5F13AA43}"/>
              </a:ext>
            </a:extLst>
          </p:cNvPr>
          <p:cNvGrpSpPr/>
          <p:nvPr/>
        </p:nvGrpSpPr>
        <p:grpSpPr>
          <a:xfrm>
            <a:off x="15009773" y="6487713"/>
            <a:ext cx="7049724" cy="951342"/>
            <a:chOff x="764416" y="6487713"/>
            <a:chExt cx="7049724" cy="951342"/>
          </a:xfrm>
        </p:grpSpPr>
        <p:pic>
          <p:nvPicPr>
            <p:cNvPr id="214" name="Imagen 14" descr="Patrón de fondo&#10;&#10;Descripción generada automáticamente">
              <a:extLst>
                <a:ext uri="{FF2B5EF4-FFF2-40B4-BE49-F238E27FC236}">
                  <a16:creationId xmlns:a16="http://schemas.microsoft.com/office/drawing/2014/main" id="{18BD1DE9-EE3A-7B5A-5E9D-5DA1E64B549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4416" y="6487713"/>
              <a:ext cx="7049724" cy="951342"/>
            </a:xfrm>
            <a:prstGeom prst="rect">
              <a:avLst/>
            </a:prstGeom>
          </p:spPr>
        </p:pic>
        <p:sp>
          <p:nvSpPr>
            <p:cNvPr id="215" name="Rectángulo 18">
              <a:extLst>
                <a:ext uri="{FF2B5EF4-FFF2-40B4-BE49-F238E27FC236}">
                  <a16:creationId xmlns:a16="http://schemas.microsoft.com/office/drawing/2014/main" id="{26DABCD3-B88B-4994-89BA-22DA8F118B95}"/>
                </a:ext>
              </a:extLst>
            </p:cNvPr>
            <p:cNvSpPr/>
            <p:nvPr/>
          </p:nvSpPr>
          <p:spPr>
            <a:xfrm>
              <a:off x="1845616" y="6615988"/>
              <a:ext cx="5713917" cy="767774"/>
            </a:xfrm>
            <a:prstGeom prst="rect">
              <a:avLst/>
            </a:prstGeom>
            <a:noFill/>
            <a:ln>
              <a:noFill/>
            </a:ln>
          </p:spPr>
          <p:txBody>
            <a:bodyPr wrap="square">
              <a:spAutoFit/>
            </a:bodyPr>
            <a:lstStyle/>
            <a:p>
              <a:pPr algn="r"/>
              <a:r>
                <a:rPr lang="en-US" sz="4389" b="1" cap="all" dirty="0">
                  <a:solidFill>
                    <a:schemeClr val="bg1"/>
                  </a:solidFill>
                  <a:latin typeface="Arial" panose="020B0604020202020204" pitchFamily="34" charset="0"/>
                  <a:cs typeface="Arial" panose="020B0604020202020204" pitchFamily="34" charset="0"/>
                </a:rPr>
                <a:t>RESULTS</a:t>
              </a:r>
              <a:endParaRPr lang="es-ES" sz="1463" dirty="0">
                <a:solidFill>
                  <a:schemeClr val="bg1"/>
                </a:solidFill>
              </a:endParaRPr>
            </a:p>
          </p:txBody>
        </p:sp>
      </p:grpSp>
      <p:graphicFrame>
        <p:nvGraphicFramePr>
          <p:cNvPr id="218" name="Chart 2">
            <a:extLst>
              <a:ext uri="{FF2B5EF4-FFF2-40B4-BE49-F238E27FC236}">
                <a16:creationId xmlns:a16="http://schemas.microsoft.com/office/drawing/2014/main" id="{204B91AC-5EC7-A313-CBF3-990EA429EA14}"/>
              </a:ext>
            </a:extLst>
          </p:cNvPr>
          <p:cNvGraphicFramePr/>
          <p:nvPr>
            <p:extLst>
              <p:ext uri="{D42A27DB-BD31-4B8C-83A1-F6EECF244321}">
                <p14:modId xmlns:p14="http://schemas.microsoft.com/office/powerpoint/2010/main" val="185443356"/>
              </p:ext>
            </p:extLst>
          </p:nvPr>
        </p:nvGraphicFramePr>
        <p:xfrm>
          <a:off x="33351328" y="6406040"/>
          <a:ext cx="7517568" cy="4690740"/>
        </p:xfrm>
        <a:graphic>
          <a:graphicData uri="http://schemas.openxmlformats.org/drawingml/2006/chart">
            <c:chart xmlns:c="http://schemas.openxmlformats.org/drawingml/2006/chart" xmlns:r="http://schemas.openxmlformats.org/officeDocument/2006/relationships" r:id="rId5"/>
          </a:graphicData>
        </a:graphic>
      </p:graphicFrame>
      <p:grpSp>
        <p:nvGrpSpPr>
          <p:cNvPr id="235" name="组合 234">
            <a:extLst>
              <a:ext uri="{FF2B5EF4-FFF2-40B4-BE49-F238E27FC236}">
                <a16:creationId xmlns:a16="http://schemas.microsoft.com/office/drawing/2014/main" id="{47B58FDE-8448-3767-C876-AFEE457FB297}"/>
              </a:ext>
            </a:extLst>
          </p:cNvPr>
          <p:cNvGrpSpPr/>
          <p:nvPr/>
        </p:nvGrpSpPr>
        <p:grpSpPr>
          <a:xfrm>
            <a:off x="28835952" y="18575223"/>
            <a:ext cx="7049724" cy="951342"/>
            <a:chOff x="10889129" y="22813676"/>
            <a:chExt cx="7049724" cy="951342"/>
          </a:xfrm>
        </p:grpSpPr>
        <p:pic>
          <p:nvPicPr>
            <p:cNvPr id="236" name="Imagen 20" descr="Patrón de fondo&#10;&#10;Descripción generada automáticamente">
              <a:extLst>
                <a:ext uri="{FF2B5EF4-FFF2-40B4-BE49-F238E27FC236}">
                  <a16:creationId xmlns:a16="http://schemas.microsoft.com/office/drawing/2014/main" id="{4CF9DB42-E5CC-90B2-7D0E-83B0842E381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889129" y="22813676"/>
              <a:ext cx="7049724" cy="951342"/>
            </a:xfrm>
            <a:prstGeom prst="rect">
              <a:avLst/>
            </a:prstGeom>
          </p:spPr>
        </p:pic>
        <p:sp>
          <p:nvSpPr>
            <p:cNvPr id="237" name="Rectángulo 110">
              <a:extLst>
                <a:ext uri="{FF2B5EF4-FFF2-40B4-BE49-F238E27FC236}">
                  <a16:creationId xmlns:a16="http://schemas.microsoft.com/office/drawing/2014/main" id="{0AB7DC11-EC1D-2852-B355-087444C86832}"/>
                </a:ext>
              </a:extLst>
            </p:cNvPr>
            <p:cNvSpPr/>
            <p:nvPr/>
          </p:nvSpPr>
          <p:spPr>
            <a:xfrm>
              <a:off x="11168258" y="22926541"/>
              <a:ext cx="6540155" cy="767774"/>
            </a:xfrm>
            <a:prstGeom prst="rect">
              <a:avLst/>
            </a:prstGeom>
            <a:noFill/>
            <a:ln>
              <a:noFill/>
            </a:ln>
          </p:spPr>
          <p:txBody>
            <a:bodyPr wrap="square">
              <a:spAutoFit/>
            </a:bodyPr>
            <a:lstStyle/>
            <a:p>
              <a:pPr algn="r"/>
              <a:r>
                <a:rPr lang="en-US" sz="4389" b="1" cap="all" dirty="0">
                  <a:solidFill>
                    <a:schemeClr val="bg1"/>
                  </a:solidFill>
                  <a:latin typeface="Arial" panose="020B0604020202020204" pitchFamily="34" charset="0"/>
                  <a:cs typeface="Arial" panose="020B0604020202020204" pitchFamily="34" charset="0"/>
                </a:rPr>
                <a:t>REFERENCEs</a:t>
              </a:r>
              <a:endParaRPr lang="es-ES" sz="1463" dirty="0">
                <a:solidFill>
                  <a:schemeClr val="bg1"/>
                </a:solidFill>
              </a:endParaRPr>
            </a:p>
          </p:txBody>
        </p:sp>
      </p:grpSp>
      <p:grpSp>
        <p:nvGrpSpPr>
          <p:cNvPr id="240" name="组合 239">
            <a:extLst>
              <a:ext uri="{FF2B5EF4-FFF2-40B4-BE49-F238E27FC236}">
                <a16:creationId xmlns:a16="http://schemas.microsoft.com/office/drawing/2014/main" id="{3CC5CCB7-41B6-CE69-1D0C-796BDC33B192}"/>
              </a:ext>
            </a:extLst>
          </p:cNvPr>
          <p:cNvGrpSpPr/>
          <p:nvPr/>
        </p:nvGrpSpPr>
        <p:grpSpPr>
          <a:xfrm>
            <a:off x="28835951" y="23621022"/>
            <a:ext cx="7775462" cy="951342"/>
            <a:chOff x="34642280" y="28021279"/>
            <a:chExt cx="7775462" cy="951342"/>
          </a:xfrm>
        </p:grpSpPr>
        <p:pic>
          <p:nvPicPr>
            <p:cNvPr id="241" name="Imagen 26">
              <a:extLst>
                <a:ext uri="{FF2B5EF4-FFF2-40B4-BE49-F238E27FC236}">
                  <a16:creationId xmlns:a16="http://schemas.microsoft.com/office/drawing/2014/main" id="{5B9BB370-2E92-2647-0A2B-35BC18B6395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4642280" y="28021279"/>
              <a:ext cx="7775462" cy="951342"/>
            </a:xfrm>
            <a:prstGeom prst="rect">
              <a:avLst/>
            </a:prstGeom>
          </p:spPr>
        </p:pic>
        <p:sp>
          <p:nvSpPr>
            <p:cNvPr id="242" name="Rectángulo 121">
              <a:extLst>
                <a:ext uri="{FF2B5EF4-FFF2-40B4-BE49-F238E27FC236}">
                  <a16:creationId xmlns:a16="http://schemas.microsoft.com/office/drawing/2014/main" id="{167A2DB9-CB3A-451F-817B-AF5A2F5C9B0A}"/>
                </a:ext>
              </a:extLst>
            </p:cNvPr>
            <p:cNvSpPr/>
            <p:nvPr/>
          </p:nvSpPr>
          <p:spPr>
            <a:xfrm>
              <a:off x="34642280" y="28146086"/>
              <a:ext cx="7557746" cy="742832"/>
            </a:xfrm>
            <a:prstGeom prst="rect">
              <a:avLst/>
            </a:prstGeom>
            <a:noFill/>
            <a:ln>
              <a:noFill/>
            </a:ln>
          </p:spPr>
          <p:txBody>
            <a:bodyPr wrap="square">
              <a:spAutoFit/>
            </a:bodyPr>
            <a:lstStyle/>
            <a:p>
              <a:pPr algn="r"/>
              <a:r>
                <a:rPr lang="en-US" sz="4227" b="1" cap="all" dirty="0">
                  <a:solidFill>
                    <a:schemeClr val="bg1"/>
                  </a:solidFill>
                  <a:latin typeface="Arial" panose="020B0604020202020204" pitchFamily="34" charset="0"/>
                  <a:cs typeface="Arial" panose="020B0604020202020204" pitchFamily="34" charset="0"/>
                </a:rPr>
                <a:t>CONTACT INFORMATION</a:t>
              </a:r>
              <a:endParaRPr lang="es-ES" sz="4227" dirty="0">
                <a:solidFill>
                  <a:schemeClr val="bg1"/>
                </a:solidFill>
              </a:endParaRPr>
            </a:p>
          </p:txBody>
        </p:sp>
      </p:grpSp>
      <p:sp>
        <p:nvSpPr>
          <p:cNvPr id="247" name="Rectángulo 28">
            <a:extLst>
              <a:ext uri="{FF2B5EF4-FFF2-40B4-BE49-F238E27FC236}">
                <a16:creationId xmlns:a16="http://schemas.microsoft.com/office/drawing/2014/main" id="{D650E2EA-C732-8315-6036-9E9F4C6F9C0E}"/>
              </a:ext>
            </a:extLst>
          </p:cNvPr>
          <p:cNvSpPr/>
          <p:nvPr/>
        </p:nvSpPr>
        <p:spPr>
          <a:xfrm>
            <a:off x="29238933" y="24786014"/>
            <a:ext cx="12664195" cy="461665"/>
          </a:xfrm>
          <a:prstGeom prst="rect">
            <a:avLst/>
          </a:prstGeom>
        </p:spPr>
        <p:txBody>
          <a:bodyPr wrap="square">
            <a:spAutoFit/>
          </a:bodyPr>
          <a:lstStyle/>
          <a:p>
            <a:pPr defTabSz="773873" eaLnBrk="0" hangingPunct="0">
              <a:spcBef>
                <a:spcPct val="50000"/>
              </a:spcBef>
            </a:pPr>
            <a:r>
              <a:rPr lang="en-AU" sz="2400" dirty="0">
                <a:latin typeface="Arial" panose="020B0604020202020204" pitchFamily="34" charset="0"/>
                <a:cs typeface="Arial" panose="020B0604020202020204" pitchFamily="34" charset="0"/>
              </a:rPr>
              <a:t>Just highlight this text and replace with your own text. </a:t>
            </a:r>
            <a:endParaRPr lang="en-US" sz="2400" dirty="0">
              <a:latin typeface="Arial" panose="020B0604020202020204" pitchFamily="34" charset="0"/>
              <a:cs typeface="Arial" panose="020B0604020202020204" pitchFamily="34" charset="0"/>
            </a:endParaRPr>
          </a:p>
        </p:txBody>
      </p:sp>
      <p:cxnSp>
        <p:nvCxnSpPr>
          <p:cNvPr id="231" name="直接箭头连接符 230">
            <a:extLst>
              <a:ext uri="{FF2B5EF4-FFF2-40B4-BE49-F238E27FC236}">
                <a16:creationId xmlns:a16="http://schemas.microsoft.com/office/drawing/2014/main" id="{AA6743D4-202F-B375-FEA0-0BCB6817F5E7}"/>
              </a:ext>
            </a:extLst>
          </p:cNvPr>
          <p:cNvCxnSpPr>
            <a:cxnSpLocks/>
          </p:cNvCxnSpPr>
          <p:nvPr/>
        </p:nvCxnSpPr>
        <p:spPr>
          <a:xfrm flipH="1">
            <a:off x="8618537" y="19454354"/>
            <a:ext cx="4781" cy="1612158"/>
          </a:xfrm>
          <a:prstGeom prst="straightConnector1">
            <a:avLst/>
          </a:prstGeom>
          <a:ln w="19050">
            <a:solidFill>
              <a:srgbClr val="F05524"/>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233" name="直接箭头连接符 232">
            <a:extLst>
              <a:ext uri="{FF2B5EF4-FFF2-40B4-BE49-F238E27FC236}">
                <a16:creationId xmlns:a16="http://schemas.microsoft.com/office/drawing/2014/main" id="{6EC43262-D223-FF02-E7BD-8FFF4A084E4E}"/>
              </a:ext>
            </a:extLst>
          </p:cNvPr>
          <p:cNvCxnSpPr>
            <a:cxnSpLocks/>
            <a:endCxn id="45" idx="1"/>
          </p:cNvCxnSpPr>
          <p:nvPr/>
        </p:nvCxnSpPr>
        <p:spPr>
          <a:xfrm>
            <a:off x="8617643" y="20263807"/>
            <a:ext cx="639742" cy="3660"/>
          </a:xfrm>
          <a:prstGeom prst="straightConnector1">
            <a:avLst/>
          </a:prstGeom>
          <a:ln w="19050">
            <a:solidFill>
              <a:srgbClr val="F05524"/>
            </a:solidFill>
            <a:tailEnd type="stealth"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66001419"/>
      </p:ext>
    </p:extLst>
  </p:cSld>
  <p:clrMapOvr>
    <a:masterClrMapping/>
  </p:clrMapOvr>
</p:sld>
</file>

<file path=ppt/theme/theme1.xml><?xml version="1.0" encoding="utf-8"?>
<a:theme xmlns:a="http://schemas.openxmlformats.org/drawingml/2006/main" name="Office 2013 - Tema de 2022">
  <a:themeElements>
    <a:clrScheme name="Office 2013 - Tema de 2022">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2013 - Tema de 2022">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13 - Tema de 2022">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EmailTo xmlns="http://schemas.microsoft.com/sharepoint/v3" xsi:nil="true"/>
    <IconOverlay xmlns="http://schemas.microsoft.com/sharepoint/v4" xsi:nil="true"/>
    <Target_x0020_Audiences xmlns="cb0cdeb1-6362-47db-b402-b9a5ce5bedfd" xsi:nil="true"/>
    <EmailSender xmlns="http://schemas.microsoft.com/sharepoint/v3" xsi:nil="true"/>
    <EmailFrom xmlns="http://schemas.microsoft.com/sharepoint/v3" xsi:nil="true"/>
    <TaxCatchAll xmlns="bcd09660-be93-4bd9-869c-f45048cb599a" xsi:nil="true"/>
    <lcf76f155ced4ddcb4097134ff3c332f xmlns="cb0cdeb1-6362-47db-b402-b9a5ce5bedfd">
      <Terms xmlns="http://schemas.microsoft.com/office/infopath/2007/PartnerControls"/>
    </lcf76f155ced4ddcb4097134ff3c332f>
    <EmailSubject xmlns="http://schemas.microsoft.com/sharepoint/v3" xsi:nil="true"/>
    <_Flow_SignoffStatus xmlns="cb0cdeb1-6362-47db-b402-b9a5ce5bedfd" xsi:nil="true"/>
    <EmailCc xmlns="http://schemas.microsoft.com/sharepoint/v3"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FE05EBF51B383459307B0B11B309B77" ma:contentTypeVersion="101" ma:contentTypeDescription="Create a new document." ma:contentTypeScope="" ma:versionID="d974ebd983166846fb9fc18ea67b4a0c">
  <xsd:schema xmlns:xsd="http://www.w3.org/2001/XMLSchema" xmlns:xs="http://www.w3.org/2001/XMLSchema" xmlns:p="http://schemas.microsoft.com/office/2006/metadata/properties" xmlns:ns1="http://schemas.microsoft.com/sharepoint/v3" xmlns:ns2="cb0cdeb1-6362-47db-b402-b9a5ce5bedfd" xmlns:ns3="bcd09660-be93-4bd9-869c-f45048cb599a" xmlns:ns4="http://schemas.microsoft.com/sharepoint/v4" targetNamespace="http://schemas.microsoft.com/office/2006/metadata/properties" ma:root="true" ma:fieldsID="a15272ba1bbd1437fe3fb85badaa20aa" ns1:_="" ns2:_="" ns3:_="" ns4:_="">
    <xsd:import namespace="http://schemas.microsoft.com/sharepoint/v3"/>
    <xsd:import namespace="cb0cdeb1-6362-47db-b402-b9a5ce5bedfd"/>
    <xsd:import namespace="bcd09660-be93-4bd9-869c-f45048cb599a"/>
    <xsd:import namespace="http://schemas.microsoft.com/sharepoint/v4"/>
    <xsd:element name="properties">
      <xsd:complexType>
        <xsd:sequence>
          <xsd:element name="documentManagement">
            <xsd:complexType>
              <xsd:all>
                <xsd:element ref="ns2:Target_x0020_Audiences" minOccurs="0"/>
                <xsd:element ref="ns1:EmailSender" minOccurs="0"/>
                <xsd:element ref="ns1:EmailTo" minOccurs="0"/>
                <xsd:element ref="ns1:EmailCc" minOccurs="0"/>
                <xsd:element ref="ns1:EmailFrom" minOccurs="0"/>
                <xsd:element ref="ns1:EmailSubject" minOccurs="0"/>
                <xsd:element ref="ns2:MediaServiceMetadata" minOccurs="0"/>
                <xsd:element ref="ns2:MediaServiceFastMetadata" minOccurs="0"/>
                <xsd:element ref="ns2:MediaServiceAutoTags" minOccurs="0"/>
                <xsd:element ref="ns2:MediaServiceOCR" minOccurs="0"/>
                <xsd:element ref="ns2:MediaServiceDateTaken" minOccurs="0"/>
                <xsd:element ref="ns2:MediaServiceLocation" minOccurs="0"/>
                <xsd:element ref="ns3:SharedWithUsers" minOccurs="0"/>
                <xsd:element ref="ns3:SharedWithDetails" minOccurs="0"/>
                <xsd:element ref="ns2:MediaServiceEventHashCode" minOccurs="0"/>
                <xsd:element ref="ns2:MediaServiceGenerationTime"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4:IconOverlay" minOccurs="0"/>
                <xsd:element ref="ns2:MediaServiceObjectDetectorVersions" minOccurs="0"/>
                <xsd:element ref="ns2:MediaServiceSearchProperties" minOccurs="0"/>
                <xsd:element ref="ns2:_Flow_Signoff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EmailSender" ma:index="9" nillable="true" ma:displayName="E-Mail Sender" ma:description="" ma:hidden="true" ma:internalName="EmailSender">
      <xsd:simpleType>
        <xsd:restriction base="dms:Note">
          <xsd:maxLength value="255"/>
        </xsd:restriction>
      </xsd:simpleType>
    </xsd:element>
    <xsd:element name="EmailTo" ma:index="10" nillable="true" ma:displayName="E-Mail To" ma:description="" ma:hidden="true" ma:internalName="EmailTo">
      <xsd:simpleType>
        <xsd:restriction base="dms:Note">
          <xsd:maxLength value="255"/>
        </xsd:restriction>
      </xsd:simpleType>
    </xsd:element>
    <xsd:element name="EmailCc" ma:index="11" nillable="true" ma:displayName="E-Mail Cc" ma:description="" ma:hidden="true" ma:internalName="EmailCc">
      <xsd:simpleType>
        <xsd:restriction base="dms:Note">
          <xsd:maxLength value="255"/>
        </xsd:restriction>
      </xsd:simpleType>
    </xsd:element>
    <xsd:element name="EmailFrom" ma:index="12" nillable="true" ma:displayName="E-Mail From" ma:description="" ma:hidden="true" ma:internalName="EmailFrom">
      <xsd:simpleType>
        <xsd:restriction base="dms:Text"/>
      </xsd:simpleType>
    </xsd:element>
    <xsd:element name="EmailSubject" ma:index="13" nillable="true" ma:displayName="E-Mail Subject" ma:description="" ma:hidden="true" ma:internalName="EmailSubject">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b0cdeb1-6362-47db-b402-b9a5ce5bedfd" elementFormDefault="qualified">
    <xsd:import namespace="http://schemas.microsoft.com/office/2006/documentManagement/types"/>
    <xsd:import namespace="http://schemas.microsoft.com/office/infopath/2007/PartnerControls"/>
    <xsd:element name="Target_x0020_Audiences" ma:index="8" nillable="true" ma:displayName="Target Audiences" ma:internalName="Target_x0020_Audiences" ma:readOnly="false">
      <xsd:simpleType>
        <xsd:restriction base="dms:Unknown"/>
      </xsd:simpleType>
    </xsd:element>
    <xsd:element name="MediaServiceMetadata" ma:index="14" nillable="true" ma:displayName="MediaServiceMetadata" ma:hidden="true" ma:internalName="MediaServiceMetadata" ma:readOnly="true">
      <xsd:simpleType>
        <xsd:restriction base="dms:Note"/>
      </xsd:simpleType>
    </xsd:element>
    <xsd:element name="MediaServiceFastMetadata" ma:index="15" nillable="true" ma:displayName="MediaServiceFastMetadata" ma:hidden="true" ma:internalName="MediaServiceFastMetadata" ma:readOnly="true">
      <xsd:simpleType>
        <xsd:restriction base="dms:Note"/>
      </xsd:simpleType>
    </xsd:element>
    <xsd:element name="MediaServiceAutoTags" ma:index="16" nillable="true" ma:displayName="MediaServiceAutoTags" ma:internalName="MediaServiceAutoTags" ma:readOnly="true">
      <xsd:simpleType>
        <xsd:restriction base="dms:Text"/>
      </xsd:simpleType>
    </xsd:element>
    <xsd:element name="MediaServiceOCR" ma:index="17" nillable="true" ma:displayName="MediaServiceOCR" ma:internalName="MediaServiceOCR" ma:readOnly="tru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MediaServiceLocation" ma:index="19" nillable="true" ma:displayName="MediaServiceLocation" ma:internalName="MediaServiceLocation" ma:readOnly="true">
      <xsd:simpleType>
        <xsd:restriction base="dms:Text"/>
      </xsd:simpleType>
    </xsd:element>
    <xsd:element name="MediaServiceEventHashCode" ma:index="22" nillable="true" ma:displayName="MediaServiceEventHashCode" ma:hidden="true" ma:internalName="MediaServiceEventHashCode" ma:readOnly="true">
      <xsd:simpleType>
        <xsd:restriction base="dms:Text"/>
      </xsd:simpleType>
    </xsd:element>
    <xsd:element name="MediaServiceGenerationTime" ma:index="23" nillable="true" ma:displayName="MediaServiceGenerationTime" ma:hidden="true" ma:internalName="MediaServiceGenerationTime" ma:readOnly="true">
      <xsd:simpleType>
        <xsd:restriction base="dms:Text"/>
      </xsd:simpleType>
    </xsd:element>
    <xsd:element name="MediaServiceAutoKeyPoints" ma:index="24" nillable="true" ma:displayName="MediaServiceAutoKeyPoints" ma:hidden="true" ma:internalName="MediaServiceAutoKeyPoints" ma:readOnly="true">
      <xsd:simpleType>
        <xsd:restriction base="dms:Note"/>
      </xsd:simpleType>
    </xsd:element>
    <xsd:element name="MediaServiceKeyPoints" ma:index="25" nillable="true" ma:displayName="KeyPoints" ma:internalName="MediaServiceKeyPoints" ma:readOnly="true">
      <xsd:simpleType>
        <xsd:restriction base="dms:Note">
          <xsd:maxLength value="255"/>
        </xsd:restriction>
      </xsd:simpleType>
    </xsd:element>
    <xsd:element name="MediaLengthInSeconds" ma:index="26" nillable="true" ma:displayName="Length (seconds)" ma:internalName="MediaLengthInSeconds" ma:readOnly="true">
      <xsd:simpleType>
        <xsd:restriction base="dms:Unknown"/>
      </xsd:simpleType>
    </xsd:element>
    <xsd:element name="lcf76f155ced4ddcb4097134ff3c332f" ma:index="28" nillable="true" ma:taxonomy="true" ma:internalName="lcf76f155ced4ddcb4097134ff3c332f" ma:taxonomyFieldName="MediaServiceImageTags" ma:displayName="Image Tags" ma:readOnly="false" ma:fieldId="{5cf76f15-5ced-4ddc-b409-7134ff3c332f}" ma:taxonomyMulti="true" ma:sspId="b5ae24f7-0383-4be0-b1b9-c152641787ad"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31"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32" nillable="true" ma:displayName="MediaServiceSearchProperties" ma:hidden="true" ma:internalName="MediaServiceSearchProperties" ma:readOnly="true">
      <xsd:simpleType>
        <xsd:restriction base="dms:Note"/>
      </xsd:simpleType>
    </xsd:element>
    <xsd:element name="_Flow_SignoffStatus" ma:index="33" nillable="true" ma:displayName="Sign-off status" ma:internalName="Sign_x002d_off_x0020_status">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cd09660-be93-4bd9-869c-f45048cb599a" elementFormDefault="qualified">
    <xsd:import namespace="http://schemas.microsoft.com/office/2006/documentManagement/types"/>
    <xsd:import namespace="http://schemas.microsoft.com/office/infopath/2007/PartnerControls"/>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element name="TaxCatchAll" ma:index="29" nillable="true" ma:displayName="Taxonomy Catch All Column" ma:hidden="true" ma:list="{5d693e1a-a1d9-4602-97ea-88e565efeaa8}" ma:internalName="TaxCatchAll" ma:showField="CatchAllData" ma:web="bcd09660-be93-4bd9-869c-f45048cb599a">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30" nillable="true" ma:displayName="IconOverlay" ma:hidden="true" ma:internalName="IconOverlay">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Event"/>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ED88661-9BA7-4444-BB6D-2F7072AB1957}">
  <ds:schemaRefs>
    <ds:schemaRef ds:uri="http://schemas.microsoft.com/office/2006/metadata/properties"/>
    <ds:schemaRef ds:uri="http://schemas.microsoft.com/office/infopath/2007/PartnerControls"/>
    <ds:schemaRef ds:uri="http://schemas.microsoft.com/sharepoint/v3"/>
    <ds:schemaRef ds:uri="http://schemas.microsoft.com/sharepoint/v4"/>
    <ds:schemaRef ds:uri="cb0cdeb1-6362-47db-b402-b9a5ce5bedfd"/>
    <ds:schemaRef ds:uri="bcd09660-be93-4bd9-869c-f45048cb599a"/>
  </ds:schemaRefs>
</ds:datastoreItem>
</file>

<file path=customXml/itemProps2.xml><?xml version="1.0" encoding="utf-8"?>
<ds:datastoreItem xmlns:ds="http://schemas.openxmlformats.org/officeDocument/2006/customXml" ds:itemID="{BC65AA86-FC32-4D03-A206-6CF7596A1DB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cb0cdeb1-6362-47db-b402-b9a5ce5bedfd"/>
    <ds:schemaRef ds:uri="bcd09660-be93-4bd9-869c-f45048cb599a"/>
    <ds:schemaRef ds:uri="http://schemas.microsoft.com/sharepoint/v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140E88D-78CE-485B-AEA8-1EFDB18C072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2013 - 2022 Theme</Template>
  <TotalTime>2032</TotalTime>
  <Words>1339</Words>
  <Application>Microsoft Office PowerPoint</Application>
  <PresentationFormat>自定义</PresentationFormat>
  <Paragraphs>256</Paragraphs>
  <Slides>1</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1</vt:i4>
      </vt:variant>
    </vt:vector>
  </HeadingPairs>
  <TitlesOfParts>
    <vt:vector size="6" baseType="lpstr">
      <vt:lpstr>Aptos</vt:lpstr>
      <vt:lpstr>Arial</vt:lpstr>
      <vt:lpstr>Arial Black</vt:lpstr>
      <vt:lpstr>Calibri</vt:lpstr>
      <vt:lpstr>Office 2013 - Tema de 2022</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Leticia Gómez Aguado</dc:creator>
  <cp:lastModifiedBy>zoe wang</cp:lastModifiedBy>
  <cp:revision>258</cp:revision>
  <cp:lastPrinted>2021-04-19T11:04:12Z</cp:lastPrinted>
  <dcterms:created xsi:type="dcterms:W3CDTF">2021-04-14T13:13:01Z</dcterms:created>
  <dcterms:modified xsi:type="dcterms:W3CDTF">2024-11-04T09:14:59Z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0x010100BFE05EBF51B383459307B0B11B309B77</vt:lpwstr>
  </property>
</Properties>
</file>